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36" r:id="rId1"/>
  </p:sldMasterIdLst>
  <p:notesMasterIdLst>
    <p:notesMasterId r:id="rId41"/>
  </p:notesMasterIdLst>
  <p:sldIdLst>
    <p:sldId id="282" r:id="rId2"/>
    <p:sldId id="340" r:id="rId3"/>
    <p:sldId id="346" r:id="rId4"/>
    <p:sldId id="367" r:id="rId5"/>
    <p:sldId id="349" r:id="rId6"/>
    <p:sldId id="348" r:id="rId7"/>
    <p:sldId id="382" r:id="rId8"/>
    <p:sldId id="366" r:id="rId9"/>
    <p:sldId id="368" r:id="rId10"/>
    <p:sldId id="370" r:id="rId11"/>
    <p:sldId id="371" r:id="rId12"/>
    <p:sldId id="390" r:id="rId13"/>
    <p:sldId id="403" r:id="rId14"/>
    <p:sldId id="372" r:id="rId15"/>
    <p:sldId id="395" r:id="rId16"/>
    <p:sldId id="402" r:id="rId17"/>
    <p:sldId id="377" r:id="rId18"/>
    <p:sldId id="378" r:id="rId19"/>
    <p:sldId id="379" r:id="rId20"/>
    <p:sldId id="396" r:id="rId21"/>
    <p:sldId id="374" r:id="rId22"/>
    <p:sldId id="376" r:id="rId23"/>
    <p:sldId id="381" r:id="rId24"/>
    <p:sldId id="383" r:id="rId25"/>
    <p:sldId id="385" r:id="rId26"/>
    <p:sldId id="386" r:id="rId27"/>
    <p:sldId id="387" r:id="rId28"/>
    <p:sldId id="389" r:id="rId29"/>
    <p:sldId id="352" r:id="rId30"/>
    <p:sldId id="323" r:id="rId31"/>
    <p:sldId id="326" r:id="rId32"/>
    <p:sldId id="324" r:id="rId33"/>
    <p:sldId id="331" r:id="rId34"/>
    <p:sldId id="398" r:id="rId35"/>
    <p:sldId id="401" r:id="rId36"/>
    <p:sldId id="341" r:id="rId37"/>
    <p:sldId id="342" r:id="rId38"/>
    <p:sldId id="343" r:id="rId39"/>
    <p:sldId id="344" r:id="rId4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34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7D7C0-CB53-4721-B0C2-5E998DF1B4F9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E7378-8273-439F-9135-2194A72E6B2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0390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E7378-8273-439F-9135-2194A72E6B29}" type="slidenum">
              <a:rPr lang="uk-UA" smtClean="0"/>
              <a:pPr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9773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7E410571-1CA9-4F92-9550-C7CEEC5FA1B2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68BDFE12-1E4B-4447-8228-B5D23A54F417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851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0571-1CA9-4F92-9550-C7CEEC5FA1B2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DFE12-1E4B-4447-8228-B5D23A54F41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002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0571-1CA9-4F92-9550-C7CEEC5FA1B2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DFE12-1E4B-4447-8228-B5D23A54F417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448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0571-1CA9-4F92-9550-C7CEEC5FA1B2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DFE12-1E4B-4447-8228-B5D23A54F41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237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0571-1CA9-4F92-9550-C7CEEC5FA1B2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DFE12-1E4B-4447-8228-B5D23A54F41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89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0571-1CA9-4F92-9550-C7CEEC5FA1B2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DFE12-1E4B-4447-8228-B5D23A54F41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448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0571-1CA9-4F92-9550-C7CEEC5FA1B2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DFE12-1E4B-4447-8228-B5D23A54F417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957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0571-1CA9-4F92-9550-C7CEEC5FA1B2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DFE12-1E4B-4447-8228-B5D23A54F417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710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0571-1CA9-4F92-9550-C7CEEC5FA1B2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DFE12-1E4B-4447-8228-B5D23A54F417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971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0571-1CA9-4F92-9550-C7CEEC5FA1B2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DFE12-1E4B-4447-8228-B5D23A54F41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0477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0571-1CA9-4F92-9550-C7CEEC5FA1B2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DFE12-1E4B-4447-8228-B5D23A54F417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846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0571-1CA9-4F92-9550-C7CEEC5FA1B2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DFE12-1E4B-4447-8228-B5D23A54F41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7678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0571-1CA9-4F92-9550-C7CEEC5FA1B2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DFE12-1E4B-4447-8228-B5D23A54F417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356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0571-1CA9-4F92-9550-C7CEEC5FA1B2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DFE12-1E4B-4447-8228-B5D23A54F417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306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0571-1CA9-4F92-9550-C7CEEC5FA1B2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DFE12-1E4B-4447-8228-B5D23A54F41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484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0571-1CA9-4F92-9550-C7CEEC5FA1B2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DFE12-1E4B-4447-8228-B5D23A54F417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591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0571-1CA9-4F92-9550-C7CEEC5FA1B2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DFE12-1E4B-4447-8228-B5D23A54F41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504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E410571-1CA9-4F92-9550-C7CEEC5FA1B2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8BDFE12-1E4B-4447-8228-B5D23A54F41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741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95536" y="332656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500" b="1" dirty="0" smtClean="0">
                <a:solidFill>
                  <a:srgbClr val="C00000"/>
                </a:solidFill>
                <a:latin typeface="Constantia" pitchFamily="18" charset="0"/>
              </a:rPr>
              <a:t>Середня загальноосвітня школа №42 </a:t>
            </a:r>
            <a:r>
              <a:rPr lang="uk-UA" sz="3500" b="1" dirty="0" err="1" smtClean="0">
                <a:solidFill>
                  <a:srgbClr val="C00000"/>
                </a:solidFill>
                <a:latin typeface="Constantia" pitchFamily="18" charset="0"/>
              </a:rPr>
              <a:t>м.Львова</a:t>
            </a:r>
            <a:r>
              <a:rPr lang="uk-UA" sz="3500" b="1" dirty="0" smtClean="0">
                <a:solidFill>
                  <a:srgbClr val="C00000"/>
                </a:solidFill>
                <a:latin typeface="Constantia" pitchFamily="18" charset="0"/>
              </a:rPr>
              <a:t> у 2024-2025 </a:t>
            </a:r>
            <a:r>
              <a:rPr lang="uk-UA" sz="3500" b="1" dirty="0" err="1" smtClean="0">
                <a:solidFill>
                  <a:srgbClr val="C00000"/>
                </a:solidFill>
                <a:latin typeface="Constantia" pitchFamily="18" charset="0"/>
              </a:rPr>
              <a:t>н.р</a:t>
            </a:r>
            <a:r>
              <a:rPr lang="uk-UA" sz="3500" b="1" dirty="0" smtClean="0">
                <a:solidFill>
                  <a:srgbClr val="C00000"/>
                </a:solidFill>
                <a:latin typeface="Constantia" pitchFamily="18" charset="0"/>
              </a:rPr>
              <a:t>.</a:t>
            </a:r>
            <a:endParaRPr lang="uk-UA" sz="35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3" name="Picture 2" descr="https://scontent-waw2-1.xx.fbcdn.net/v/t39.30808-6/465857853_499725383026949_5134256542179299310_n.jpg?_nc_cat=104&amp;ccb=1-7&amp;_nc_sid=cc71e4&amp;_nc_ohc=1jSFhG64LmAQ7kNvwH1bOb4&amp;_nc_oc=AdnCkTrOmSFhuX_2bzj4KZOkNk0nB_a-Y2XDIzfOT2UdceoWFKguGtD2Kth3YkpIRQo&amp;_nc_zt=23&amp;_nc_ht=scontent-waw2-1.xx&amp;_nc_gid=wGMNUWNumHMNu1olhhoJIA&amp;oh=00_AfXeLV7obGjmf8gq0qo7cuiSHPlRxBr4gIvE_jSS_JoysA&amp;oe=68A265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32985"/>
            <a:ext cx="7434130" cy="472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Соціальні   групи</a:t>
            </a:r>
            <a:br>
              <a:rPr lang="uk-UA" dirty="0" smtClean="0"/>
            </a:br>
            <a:r>
              <a:rPr lang="uk-UA" sz="1800" dirty="0" smtClean="0">
                <a:effectLst/>
              </a:rPr>
              <a:t>Для </a:t>
            </a:r>
            <a:r>
              <a:rPr lang="uk-UA" sz="1800" dirty="0">
                <a:effectLst/>
              </a:rPr>
              <a:t>виконання Закону «Про освіту» та Конвенції про права дитини у </a:t>
            </a:r>
            <a:r>
              <a:rPr lang="uk-UA" sz="1800" dirty="0" smtClean="0">
                <a:effectLst/>
              </a:rPr>
              <a:t>СЗШ №42 </a:t>
            </a:r>
            <a:r>
              <a:rPr lang="uk-UA" sz="1800" dirty="0">
                <a:effectLst/>
              </a:rPr>
              <a:t>на початку навчального року було оформлено соціальні паспорти кожного класу та на підставі їх – соціальний паспорт СШ </a:t>
            </a:r>
            <a:r>
              <a:rPr lang="uk-UA" sz="1800" dirty="0" smtClean="0">
                <a:effectLst/>
              </a:rPr>
              <a:t>№42, </a:t>
            </a:r>
            <a:r>
              <a:rPr lang="uk-UA" sz="1800" dirty="0">
                <a:effectLst/>
              </a:rPr>
              <a:t>який дав змогу відобразити специфіку учнівського складу школи та системно бачити акценти та напрямки в роботі соціально-психологічної служби з  «категорійними дітьми»:</a:t>
            </a:r>
            <a:r>
              <a:rPr lang="uk-UA" dirty="0">
                <a:effectLst/>
              </a:rPr>
              <a:t/>
            </a:r>
            <a:br>
              <a:rPr lang="uk-UA" dirty="0">
                <a:effectLst/>
              </a:rPr>
            </a:b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8885251"/>
              </p:ext>
            </p:extLst>
          </p:nvPr>
        </p:nvGraphicFramePr>
        <p:xfrm>
          <a:off x="299103" y="3212976"/>
          <a:ext cx="8856984" cy="2888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1008112"/>
                <a:gridCol w="1296144"/>
                <a:gridCol w="936104"/>
                <a:gridCol w="648072"/>
                <a:gridCol w="720080"/>
                <a:gridCol w="864096"/>
                <a:gridCol w="1512168"/>
                <a:gridCol w="576064"/>
              </a:tblGrid>
              <a:tr h="14401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smtClean="0"/>
                        <a:t>Діти, позбавлені батьківського піклування</a:t>
                      </a:r>
                    </a:p>
                    <a:p>
                      <a:endParaRPr lang="uk-UA" sz="18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aseline="0" dirty="0" smtClean="0"/>
                        <a:t>Діти з багатодітних сімей</a:t>
                      </a:r>
                      <a:endParaRPr lang="uk-UA" sz="1800" dirty="0" smtClean="0"/>
                    </a:p>
                    <a:p>
                      <a:endParaRPr lang="uk-UA" sz="18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uk-UA" sz="1800" baseline="0" dirty="0" smtClean="0"/>
                        <a:t>Діти  ветеранів війни (загиблі)</a:t>
                      </a:r>
                      <a:endParaRPr lang="uk-UA" sz="18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Діти з малозабезпечених сімей</a:t>
                      </a:r>
                      <a:endParaRPr lang="uk-UA" sz="18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Діти</a:t>
                      </a:r>
                      <a:r>
                        <a:rPr lang="uk-UA" sz="1800" baseline="0" dirty="0" smtClean="0"/>
                        <a:t> з інвалідністю</a:t>
                      </a:r>
                      <a:endParaRPr lang="uk-UA" sz="18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Діти з числа ВПО</a:t>
                      </a:r>
                      <a:endParaRPr lang="uk-UA" sz="18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Діти,</a:t>
                      </a:r>
                      <a:r>
                        <a:rPr lang="uk-UA" sz="1800" baseline="0" dirty="0" smtClean="0"/>
                        <a:t> батьки яких у ЗСУ</a:t>
                      </a:r>
                      <a:endParaRPr lang="uk-UA" sz="18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Діти захисників у полоні, зниклі безвісти</a:t>
                      </a:r>
                      <a:endParaRPr lang="uk-UA" sz="18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Діти УБД</a:t>
                      </a:r>
                      <a:endParaRPr lang="uk-UA" sz="1800" dirty="0"/>
                    </a:p>
                  </a:txBody>
                  <a:tcPr vert="vert270"/>
                </a:tc>
              </a:tr>
              <a:tr h="1447944">
                <a:tc>
                  <a:txBody>
                    <a:bodyPr/>
                    <a:lstStyle/>
                    <a:p>
                      <a:r>
                        <a:rPr lang="uk-UA" dirty="0" smtClean="0"/>
                        <a:t>1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139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4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4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15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30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10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4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50</a:t>
                      </a:r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400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915337"/>
            <a:ext cx="6067896" cy="641455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70C0"/>
                </a:solidFill>
              </a:rPr>
              <a:t>Про  безпечні  умови </a:t>
            </a:r>
            <a:endParaRPr lang="uk-UA" b="1" dirty="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6" name="Picture 4" descr="На зображенні може бути: 7 людей, дитина, люди усміхаються та текст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2873" y="2348880"/>
            <a:ext cx="2583332" cy="344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67" y="1772816"/>
            <a:ext cx="3991858" cy="364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8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nout_ili_komp.jpg"/>
          <p:cNvPicPr>
            <a:picLocks noChangeAspect="1"/>
          </p:cNvPicPr>
          <p:nvPr/>
        </p:nvPicPr>
        <p:blipFill rotWithShape="1">
          <a:blip r:embed="rId2" cstate="print"/>
          <a:srcRect l="1" r="-1586" b="5739"/>
          <a:stretch/>
        </p:blipFill>
        <p:spPr>
          <a:xfrm>
            <a:off x="827584" y="888357"/>
            <a:ext cx="3543338" cy="14641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7304" y="658910"/>
            <a:ext cx="38519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b="1" dirty="0" smtClean="0">
                <a:solidFill>
                  <a:srgbClr val="C00000"/>
                </a:solidFill>
                <a:latin typeface="Constantia" pitchFamily="18" charset="0"/>
              </a:rPr>
              <a:t>Матеріально-технічне забезпечення навчальних кабінетів</a:t>
            </a:r>
          </a:p>
          <a:p>
            <a:pPr algn="ctr"/>
            <a:r>
              <a:rPr lang="uk-UA" sz="2600" b="1" dirty="0" smtClean="0">
                <a:solidFill>
                  <a:srgbClr val="C00000"/>
                </a:solidFill>
                <a:latin typeface="Constantia" pitchFamily="18" charset="0"/>
              </a:rPr>
              <a:t>закладу</a:t>
            </a:r>
            <a:endParaRPr lang="uk-UA" sz="26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849734"/>
              </p:ext>
            </p:extLst>
          </p:nvPr>
        </p:nvGraphicFramePr>
        <p:xfrm>
          <a:off x="827584" y="3284984"/>
          <a:ext cx="7488832" cy="2880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488832"/>
              </a:tblGrid>
              <a:tr h="96010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Технічні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засоби навчання / кількість</a:t>
                      </a:r>
                    </a:p>
                    <a:p>
                      <a:pPr algn="ctr"/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21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924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Ноутбуки                                              -  44</a:t>
                      </a:r>
                      <a:endParaRPr lang="ru-RU" sz="1400" b="1" dirty="0">
                        <a:solidFill>
                          <a:srgbClr val="5924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dirty="0" err="1" smtClean="0">
                          <a:solidFill>
                            <a:srgbClr val="5924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Телевізори</a:t>
                      </a:r>
                      <a:r>
                        <a:rPr lang="ru-RU" sz="1400" b="1" dirty="0" smtClean="0">
                          <a:solidFill>
                            <a:srgbClr val="5924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- 13 </a:t>
                      </a:r>
                      <a:endParaRPr lang="ru-RU" sz="1400" b="1" dirty="0">
                        <a:solidFill>
                          <a:srgbClr val="5924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5924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Принтер                                               - 13 </a:t>
                      </a:r>
                      <a:endParaRPr lang="ru-RU" sz="1400" b="1" dirty="0">
                        <a:solidFill>
                          <a:srgbClr val="5924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5924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Проектор </a:t>
                      </a:r>
                      <a:r>
                        <a:rPr lang="ru-RU" sz="1400" b="1" dirty="0" err="1" smtClean="0">
                          <a:solidFill>
                            <a:srgbClr val="5924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мультимедійний</a:t>
                      </a:r>
                      <a:r>
                        <a:rPr lang="ru-RU" sz="1400" b="1" dirty="0" smtClean="0">
                          <a:solidFill>
                            <a:srgbClr val="5924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- 5</a:t>
                      </a:r>
                    </a:p>
                    <a:p>
                      <a:pPr algn="ctr"/>
                      <a:r>
                        <a:rPr lang="ru-RU" sz="1400" b="1" dirty="0" err="1" smtClean="0">
                          <a:solidFill>
                            <a:srgbClr val="5924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Ламінатор</a:t>
                      </a:r>
                      <a:r>
                        <a:rPr lang="ru-RU" sz="1400" b="1" dirty="0" smtClean="0">
                          <a:solidFill>
                            <a:srgbClr val="5924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-   2</a:t>
                      </a:r>
                    </a:p>
                    <a:p>
                      <a:pPr algn="ctr"/>
                      <a:r>
                        <a:rPr lang="uk-UA" sz="1400" b="1" dirty="0" smtClean="0">
                          <a:solidFill>
                            <a:srgbClr val="5924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Комп’ютери                                         </a:t>
                      </a:r>
                      <a:r>
                        <a:rPr lang="ru-RU" sz="1400" b="1" dirty="0" smtClean="0">
                          <a:solidFill>
                            <a:srgbClr val="5924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r>
                        <a:rPr lang="ru-RU" sz="1400" b="1" dirty="0">
                          <a:solidFill>
                            <a:srgbClr val="5924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5924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  <a:p>
                      <a:pPr algn="ctr"/>
                      <a:r>
                        <a:rPr lang="ru-RU" sz="1400" b="1" dirty="0" err="1" smtClean="0">
                          <a:solidFill>
                            <a:srgbClr val="5924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Мультиборди</a:t>
                      </a:r>
                      <a:r>
                        <a:rPr lang="ru-RU" sz="1400" b="1" dirty="0" smtClean="0">
                          <a:solidFill>
                            <a:srgbClr val="5924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- 8</a:t>
                      </a:r>
                      <a:endParaRPr lang="ru-RU" sz="1400" b="1" dirty="0">
                        <a:solidFill>
                          <a:srgbClr val="5924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260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565" y="845765"/>
            <a:ext cx="5923880" cy="681136"/>
          </a:xfrm>
        </p:spPr>
        <p:txBody>
          <a:bodyPr>
            <a:normAutofit fontScale="90000"/>
          </a:bodyPr>
          <a:lstStyle/>
          <a:p>
            <a:r>
              <a:rPr lang="uk-UA" dirty="0"/>
              <a:t>Освітній </a:t>
            </a:r>
            <a:r>
              <a:rPr lang="uk-UA" dirty="0" smtClean="0"/>
              <a:t>простір</a:t>
            </a:r>
            <a:br>
              <a:rPr lang="uk-UA" dirty="0" smtClean="0"/>
            </a:br>
            <a:r>
              <a:rPr lang="uk-UA" dirty="0" smtClean="0"/>
              <a:t>       </a:t>
            </a:r>
            <a:r>
              <a:rPr lang="uk-UA" sz="2700" b="1" i="1" dirty="0" smtClean="0">
                <a:solidFill>
                  <a:srgbClr val="00B0F0"/>
                </a:solidFill>
              </a:rPr>
              <a:t>ЦІКАВЕ </a:t>
            </a:r>
            <a:r>
              <a:rPr lang="uk-UA" sz="2700" b="1" i="1" dirty="0">
                <a:solidFill>
                  <a:srgbClr val="00B0F0"/>
                </a:solidFill>
              </a:rPr>
              <a:t>НАВЧАННЯ</a:t>
            </a:r>
            <a:endParaRPr lang="uk-UA" sz="2700" b="1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65" y="1839713"/>
            <a:ext cx="2808312" cy="1959717"/>
          </a:xfrm>
          <a:prstGeom prst="rect">
            <a:avLst/>
          </a:prstGeom>
        </p:spPr>
      </p:pic>
      <p:pic>
        <p:nvPicPr>
          <p:cNvPr id="8" name="Picture 4" descr="Немає опису світлини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495" y="511201"/>
            <a:ext cx="2864961" cy="244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На зображенні може бути: 9 людей та текс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5" y="3987454"/>
            <a:ext cx="3233431" cy="242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25" y="2493550"/>
            <a:ext cx="3368386" cy="2611760"/>
          </a:xfrm>
          <a:prstGeom prst="rect">
            <a:avLst/>
          </a:prstGeom>
        </p:spPr>
      </p:pic>
      <p:pic>
        <p:nvPicPr>
          <p:cNvPr id="3074" name="Picture 2" descr="https://scontent-waw2-1.xx.fbcdn.net/v/t39.30808-6/509432579_663871083279044_2941542640353411598_n.jpg?stp=cp6_dst-jpg_s600x600_tt6&amp;_nc_cat=110&amp;ccb=1-7&amp;_nc_sid=833d8c&amp;_nc_ohc=MUMh-IFDVssQ7kNvwFbquI-&amp;_nc_oc=Adm5NSPg8_5eMdIDwpv5sVmyqEcIxWa_lyhOrqlfmEIFe9XPgyYRoZlPXITunU0Zrbo&amp;_nc_zt=23&amp;_nc_ht=scontent-waw2-1.xx&amp;_nc_gid=CR3cedvyEWbFHU0H-m0oIA&amp;oh=00_AfXX9aaXBESZ0lXgwrExCCr0NHvZt_cBOQJZpVdSjSdUDQ&amp;oe=68A8F9D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585" y="4032724"/>
            <a:ext cx="3296559" cy="247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51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5886" y="733306"/>
            <a:ext cx="4691672" cy="39307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Освітній простір</a:t>
            </a:r>
            <a:br>
              <a:rPr lang="uk-UA" dirty="0" smtClean="0"/>
            </a:br>
            <a:r>
              <a:rPr lang="uk-UA" b="1" i="1" dirty="0" smtClean="0"/>
              <a:t>   </a:t>
            </a:r>
            <a:r>
              <a:rPr lang="uk-UA" sz="2200" b="1" i="1" dirty="0" smtClean="0">
                <a:solidFill>
                  <a:srgbClr val="00B0F0"/>
                </a:solidFill>
              </a:rPr>
              <a:t>І КОМФОРТНИЙ ВІДПОЧИНОК</a:t>
            </a:r>
            <a:endParaRPr lang="uk-UA" sz="2200" b="1" i="1" dirty="0">
              <a:solidFill>
                <a:srgbClr val="00B0F0"/>
              </a:solidFill>
            </a:endParaRPr>
          </a:p>
        </p:txBody>
      </p:sp>
      <p:pic>
        <p:nvPicPr>
          <p:cNvPr id="4098" name="Picture 2" descr="На зображенні може бути: дитяча іграшка та текст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154" y="1770711"/>
            <a:ext cx="3309455" cy="187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253" y="3881457"/>
            <a:ext cx="3113116" cy="2693324"/>
          </a:xfrm>
          <a:prstGeom prst="rect">
            <a:avLst/>
          </a:prstGeom>
        </p:spPr>
      </p:pic>
      <p:pic>
        <p:nvPicPr>
          <p:cNvPr id="7" name="Рисунок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980"/>
            <a:ext cx="2094061" cy="241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95" y="4642643"/>
            <a:ext cx="2396508" cy="19321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35118"/>
            <a:ext cx="3204428" cy="27052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393282"/>
            <a:ext cx="3237366" cy="235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5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930" y="5445225"/>
            <a:ext cx="8610600" cy="882650"/>
          </a:xfrm>
        </p:spPr>
        <p:txBody>
          <a:bodyPr>
            <a:normAutofit fontScale="90000"/>
          </a:bodyPr>
          <a:lstStyle/>
          <a:p>
            <a:r>
              <a:rPr lang="uk-UA" dirty="0"/>
              <a:t>Освітній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простір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4430" y="3133747"/>
            <a:ext cx="1378908" cy="576262"/>
          </a:xfrm>
        </p:spPr>
        <p:txBody>
          <a:bodyPr>
            <a:noAutofit/>
          </a:bodyPr>
          <a:lstStyle/>
          <a:p>
            <a:r>
              <a:rPr lang="uk-UA" sz="2000" i="1" dirty="0" err="1" smtClean="0">
                <a:solidFill>
                  <a:srgbClr val="00B050"/>
                </a:solidFill>
              </a:rPr>
              <a:t>Уроки</a:t>
            </a:r>
            <a:r>
              <a:rPr lang="uk-UA" sz="2000" i="1" dirty="0" smtClean="0">
                <a:solidFill>
                  <a:srgbClr val="00B050"/>
                </a:solidFill>
              </a:rPr>
              <a:t> </a:t>
            </a:r>
            <a:r>
              <a:rPr lang="uk-UA" sz="2000" i="1" dirty="0">
                <a:solidFill>
                  <a:srgbClr val="00B050"/>
                </a:solidFill>
              </a:rPr>
              <a:t>з тренером</a:t>
            </a:r>
            <a:endParaRPr lang="uk-UA" sz="2000" dirty="0">
              <a:solidFill>
                <a:srgbClr val="00B050"/>
              </a:solidFill>
            </a:endParaRPr>
          </a:p>
        </p:txBody>
      </p:sp>
      <p:pic>
        <p:nvPicPr>
          <p:cNvPr id="7" name="Объект 4">
            <a:extLst>
              <a:ext uri="{FF2B5EF4-FFF2-40B4-BE49-F238E27FC236}">
                <a16:creationId xmlns:lc="http://schemas.openxmlformats.org/drawingml/2006/lockedCanvas" xmlns="" xmlns:a16="http://schemas.microsoft.com/office/drawing/2014/main" id="{D715DDBC-F3A2-4DD7-B079-B00611625A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00789" y="3789671"/>
            <a:ext cx="2083381" cy="204042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3347864" y="260648"/>
            <a:ext cx="4292241" cy="725983"/>
          </a:xfrm>
        </p:spPr>
        <p:txBody>
          <a:bodyPr>
            <a:normAutofit fontScale="85000" lnSpcReduction="10000"/>
          </a:bodyPr>
          <a:lstStyle/>
          <a:p>
            <a:r>
              <a:rPr lang="uk-UA" sz="2000" i="1" dirty="0" err="1" smtClean="0">
                <a:solidFill>
                  <a:srgbClr val="00B050"/>
                </a:solidFill>
              </a:rPr>
              <a:t>Уроки</a:t>
            </a:r>
            <a:r>
              <a:rPr lang="uk-UA" sz="2000" i="1" dirty="0" smtClean="0">
                <a:solidFill>
                  <a:srgbClr val="00B050"/>
                </a:solidFill>
              </a:rPr>
              <a:t> </a:t>
            </a:r>
            <a:r>
              <a:rPr lang="uk-UA" sz="2000" i="1" dirty="0">
                <a:solidFill>
                  <a:srgbClr val="00B050"/>
                </a:solidFill>
              </a:rPr>
              <a:t>з </a:t>
            </a:r>
            <a:r>
              <a:rPr lang="uk-UA" sz="2000" i="1" dirty="0" smtClean="0">
                <a:solidFill>
                  <a:srgbClr val="00B050"/>
                </a:solidFill>
              </a:rPr>
              <a:t>військовим капеланом </a:t>
            </a:r>
          </a:p>
          <a:p>
            <a:r>
              <a:rPr lang="uk-UA" sz="2000" i="1" dirty="0">
                <a:solidFill>
                  <a:srgbClr val="00B050"/>
                </a:solidFill>
              </a:rPr>
              <a:t> </a:t>
            </a:r>
            <a:r>
              <a:rPr lang="uk-UA" sz="2000" i="1" dirty="0" smtClean="0">
                <a:solidFill>
                  <a:srgbClr val="00B050"/>
                </a:solidFill>
              </a:rPr>
              <a:t>                                             та діючим офіцером</a:t>
            </a:r>
            <a:endParaRPr lang="uk-UA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39" y="927680"/>
            <a:ext cx="3001807" cy="22513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27" y="3533857"/>
            <a:ext cx="2578410" cy="27940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55060" y="3133747"/>
            <a:ext cx="26695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i="1" dirty="0" smtClean="0">
                <a:solidFill>
                  <a:srgbClr val="00B050"/>
                </a:solidFill>
              </a:rPr>
              <a:t>ЛІТЕРАТУРНЕ КАФЕ </a:t>
            </a:r>
            <a:endParaRPr lang="uk-UA" sz="1600" b="1" i="1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87112" y="3389562"/>
            <a:ext cx="26679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000" i="1" dirty="0" smtClean="0">
                <a:solidFill>
                  <a:srgbClr val="00B050"/>
                </a:solidFill>
              </a:rPr>
              <a:t>Фізика  для  наймолодших</a:t>
            </a:r>
            <a:endParaRPr lang="uk-UA" sz="2000" i="1" dirty="0">
              <a:solidFill>
                <a:srgbClr val="00B05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135" y="3826217"/>
            <a:ext cx="2156331" cy="24868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714" y="628481"/>
            <a:ext cx="2850833" cy="230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1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29" y="915337"/>
            <a:ext cx="6798734" cy="137399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Центр національно-патріотичного виховання</a:t>
            </a:r>
            <a:endParaRPr lang="uk-UA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1" y="4290152"/>
            <a:ext cx="3097624" cy="2323218"/>
          </a:xfrm>
        </p:spPr>
      </p:pic>
      <p:pic>
        <p:nvPicPr>
          <p:cNvPr id="5" name="Picture 2" descr="https://scontent-waw2-2.xx.fbcdn.net/v/t39.30808-6/482355347_122193201752103801_8702256809838998585_n.jpg?stp=dst-jpg_s600x600_tt6&amp;_nc_cat=100&amp;ccb=1-7&amp;_nc_sid=833d8c&amp;_nc_ohc=oZev85G-hKkQ7kNvwGfKnQF&amp;_nc_oc=AdkB_2budVUJSuhNp50qTzQhQy3ZrOwfa4ntCKB8EG9G_g7YtfCJa3H8v6_l3ejq1k8&amp;_nc_zt=23&amp;_nc_ht=scontent-waw2-2.xx&amp;_nc_gid=JWuk0H3pBkYFzmVzZKQZ6g&amp;oh=00_AfXA2xpndqrmHcQIhkxKrmkJHXHQ44z-apjwj318L7HNjg&amp;oe=68A9038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287" y="1052736"/>
            <a:ext cx="3026655" cy="253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Немає опису світлини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022" y="3525295"/>
            <a:ext cx="3696543" cy="292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Немає опису світлини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56737"/>
            <a:ext cx="3359422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27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18369"/>
            <a:ext cx="3528392" cy="1890209"/>
          </a:xfrm>
          <a:prstGeom prst="rect">
            <a:avLst/>
          </a:prstGeom>
        </p:spPr>
      </p:pic>
      <p:pic>
        <p:nvPicPr>
          <p:cNvPr id="3" name="Рисунок 2" descr="037713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476672"/>
            <a:ext cx="4389022" cy="1584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2349558"/>
            <a:ext cx="763284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Constantia" pitchFamily="18" charset="0"/>
              </a:rPr>
              <a:t>Умови доступності закладу для навчання осіб з ООП</a:t>
            </a:r>
          </a:p>
          <a:p>
            <a:r>
              <a:rPr lang="uk-UA" sz="1600" b="1" dirty="0" smtClean="0">
                <a:latin typeface="Constantia" pitchFamily="18" charset="0"/>
              </a:rPr>
              <a:t>  </a:t>
            </a:r>
          </a:p>
          <a:p>
            <a:pPr algn="just"/>
            <a:r>
              <a:rPr lang="uk-UA" sz="1600" b="1" dirty="0" smtClean="0">
                <a:latin typeface="Constantia" pitchFamily="18" charset="0"/>
              </a:rPr>
              <a:t>	Відповідно до статті 20 Закону України «Про освіту» заклад освіти за потреби відкриває інклюзивні класи для навчання осіб з особливими освітніми потребами.</a:t>
            </a:r>
          </a:p>
          <a:p>
            <a:pPr algn="just"/>
            <a:r>
              <a:rPr lang="uk-UA" sz="1600" b="1" dirty="0" smtClean="0">
                <a:latin typeface="Constantia" pitchFamily="18" charset="0"/>
              </a:rPr>
              <a:t> 	У разі звернення особи з особливими освітніми потребами або її батьків такий клас утворюється в обов’язковому порядку.</a:t>
            </a:r>
          </a:p>
          <a:p>
            <a:pPr algn="just"/>
            <a:r>
              <a:rPr lang="uk-UA" sz="1600" b="1" dirty="0" smtClean="0">
                <a:latin typeface="Constantia" pitchFamily="18" charset="0"/>
              </a:rPr>
              <a:t>Інклюзивні класи в нашій школі функціонують з 2017 року.</a:t>
            </a:r>
          </a:p>
          <a:p>
            <a:pPr algn="just"/>
            <a:r>
              <a:rPr lang="uk-UA" sz="1600" b="1" dirty="0" smtClean="0">
                <a:latin typeface="Constantia" pitchFamily="18" charset="0"/>
              </a:rPr>
              <a:t>Ось їхня динаміка:</a:t>
            </a:r>
          </a:p>
          <a:p>
            <a:pPr algn="just"/>
            <a:endParaRPr lang="uk-UA" sz="1600" b="1" dirty="0">
              <a:latin typeface="Constantia" pitchFamily="18" charset="0"/>
            </a:endParaRPr>
          </a:p>
          <a:p>
            <a:pPr algn="just"/>
            <a:endParaRPr lang="uk-UA" sz="1600" b="1" dirty="0" smtClean="0">
              <a:latin typeface="Constantia" pitchFamily="18" charset="0"/>
            </a:endParaRPr>
          </a:p>
          <a:p>
            <a:pPr algn="just"/>
            <a:endParaRPr lang="uk-UA" sz="1600" b="1" dirty="0" smtClean="0">
              <a:latin typeface="Constantia" pitchFamily="18" charset="0"/>
            </a:endParaRPr>
          </a:p>
          <a:p>
            <a:pPr algn="just"/>
            <a:r>
              <a:rPr lang="uk-UA" sz="1600" b="1" dirty="0" smtClean="0">
                <a:latin typeface="Constantia" pitchFamily="18" charset="0"/>
              </a:rPr>
              <a:t> </a:t>
            </a:r>
          </a:p>
          <a:p>
            <a:pPr algn="just"/>
            <a:r>
              <a:rPr lang="uk-UA" sz="1600" b="1" dirty="0" smtClean="0">
                <a:latin typeface="Constantia" pitchFamily="18" charset="0"/>
              </a:rPr>
              <a:t> </a:t>
            </a:r>
          </a:p>
          <a:p>
            <a:pPr algn="just"/>
            <a:endParaRPr lang="uk-UA" sz="1600" b="1" dirty="0" smtClean="0">
              <a:latin typeface="Constantia" pitchFamily="18" charset="0"/>
            </a:endParaRPr>
          </a:p>
          <a:p>
            <a:pPr algn="just"/>
            <a:endParaRPr lang="uk-UA" sz="1600" b="1" dirty="0">
              <a:latin typeface="Constantia" pitchFamily="18" charset="0"/>
            </a:endParaRPr>
          </a:p>
          <a:p>
            <a:pPr algn="just"/>
            <a:endParaRPr lang="uk-UA" sz="1600" b="1" dirty="0" smtClean="0">
              <a:latin typeface="Constantia" pitchFamily="18" charset="0"/>
            </a:endParaRPr>
          </a:p>
          <a:p>
            <a:pPr algn="just"/>
            <a:r>
              <a:rPr lang="uk-UA" sz="1600" b="1" dirty="0" smtClean="0">
                <a:latin typeface="Constantia" pitchFamily="18" charset="0"/>
              </a:rPr>
              <a:t> </a:t>
            </a:r>
          </a:p>
          <a:p>
            <a:pPr algn="just"/>
            <a:r>
              <a:rPr lang="uk-UA" sz="1600" b="1" dirty="0" smtClean="0">
                <a:latin typeface="Constantia" pitchFamily="18" charset="0"/>
              </a:rPr>
              <a:t/>
            </a:r>
            <a:br>
              <a:rPr lang="uk-UA" sz="1600" b="1" dirty="0" smtClean="0">
                <a:latin typeface="Constantia" pitchFamily="18" charset="0"/>
              </a:rPr>
            </a:br>
            <a:endParaRPr lang="uk-UA" sz="1600" b="1" dirty="0">
              <a:latin typeface="Constantia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882882"/>
              </p:ext>
            </p:extLst>
          </p:nvPr>
        </p:nvGraphicFramePr>
        <p:xfrm>
          <a:off x="732102" y="4941168"/>
          <a:ext cx="7848874" cy="936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1586"/>
                <a:gridCol w="936104"/>
                <a:gridCol w="723934"/>
                <a:gridCol w="897208"/>
                <a:gridCol w="897208"/>
                <a:gridCol w="897208"/>
                <a:gridCol w="897208"/>
                <a:gridCol w="897208"/>
                <a:gridCol w="671210"/>
              </a:tblGrid>
              <a:tr h="333190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Рік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2017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2018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2019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2020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2021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2022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2023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2024</a:t>
                      </a:r>
                      <a:endParaRPr lang="uk-UA" sz="1400" dirty="0"/>
                    </a:p>
                  </a:txBody>
                  <a:tcPr/>
                </a:tc>
              </a:tr>
              <a:tr h="602914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Кількість класів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1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1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1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3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6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9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11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17</a:t>
                      </a:r>
                      <a:endParaRPr lang="uk-UA" sz="1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04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07310"/>
          </a:xfrm>
        </p:spPr>
        <p:txBody>
          <a:bodyPr>
            <a:normAutofit fontScale="90000"/>
          </a:bodyPr>
          <a:lstStyle/>
          <a:p>
            <a:pPr algn="ctr"/>
            <a:r>
              <a:rPr lang="uk-UA" i="1" dirty="0" smtClean="0">
                <a:solidFill>
                  <a:srgbClr val="0070C0"/>
                </a:solidFill>
              </a:rPr>
              <a:t>Осередок інклюзії</a:t>
            </a:r>
            <a:endParaRPr lang="uk-UA" i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49" y="3861048"/>
            <a:ext cx="3317286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626981"/>
            <a:ext cx="2999734" cy="27543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24744"/>
            <a:ext cx="3025480" cy="26280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22727"/>
          <a:stretch>
            <a:fillRect/>
          </a:stretch>
        </p:blipFill>
        <p:spPr>
          <a:xfrm>
            <a:off x="5508104" y="1072743"/>
            <a:ext cx="3168352" cy="273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0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5" y="818538"/>
            <a:ext cx="3924369" cy="453373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    </a:t>
            </a:r>
            <a:r>
              <a:rPr lang="uk-UA" b="1" dirty="0" smtClean="0">
                <a:solidFill>
                  <a:srgbClr val="FF0000"/>
                </a:solidFill>
              </a:rPr>
              <a:t>любов і повага 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" y="3996598"/>
            <a:ext cx="3763144" cy="2822358"/>
          </a:xfrm>
        </p:spPr>
      </p:pic>
      <p:pic>
        <p:nvPicPr>
          <p:cNvPr id="11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438" y="3870718"/>
            <a:ext cx="2087164" cy="296662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0" y="476672"/>
            <a:ext cx="2589098" cy="19418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51" y="1271911"/>
            <a:ext cx="2270894" cy="26357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114" y="703787"/>
            <a:ext cx="1969249" cy="30229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117" y="3873134"/>
            <a:ext cx="1935791" cy="27658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989" y="2088415"/>
            <a:ext cx="1589324" cy="169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7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559915" y="620688"/>
            <a:ext cx="4972525" cy="3024336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     		</a:t>
            </a:r>
            <a:r>
              <a:rPr lang="uk-UA" u="sng" dirty="0" smtClean="0">
                <a:solidFill>
                  <a:srgbClr val="7030A0"/>
                </a:solidFill>
              </a:rPr>
              <a:t>Види діяльності: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accent6"/>
                </a:solidFill>
              </a:rPr>
              <a:t>	</a:t>
            </a:r>
            <a:r>
              <a:rPr lang="uk-UA" u="sng" dirty="0" smtClean="0">
                <a:solidFill>
                  <a:schemeClr val="accent6"/>
                </a:solidFill>
              </a:rPr>
              <a:t>☺ </a:t>
            </a:r>
            <a:r>
              <a:rPr lang="uk-UA" b="1" u="sng" dirty="0" smtClean="0">
                <a:solidFill>
                  <a:schemeClr val="accent6"/>
                </a:solidFill>
              </a:rPr>
              <a:t>Основний</a:t>
            </a:r>
            <a:r>
              <a:rPr lang="uk-UA" u="sng" dirty="0" smtClean="0">
                <a:solidFill>
                  <a:srgbClr val="7030A0"/>
                </a:solidFill>
              </a:rPr>
              <a:t> </a:t>
            </a:r>
            <a:r>
              <a:rPr lang="uk-UA" dirty="0" smtClean="0"/>
              <a:t>85.31 </a:t>
            </a:r>
            <a:r>
              <a:rPr lang="uk-UA" i="1" dirty="0" smtClean="0"/>
              <a:t>Загальна середня ос</a:t>
            </a:r>
            <a:r>
              <a:rPr lang="uk-UA" dirty="0" smtClean="0"/>
              <a:t>віта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accent6"/>
                </a:solidFill>
              </a:rPr>
              <a:t>	</a:t>
            </a:r>
            <a:r>
              <a:rPr lang="uk-UA" u="sng" dirty="0" smtClean="0">
                <a:solidFill>
                  <a:schemeClr val="accent6"/>
                </a:solidFill>
              </a:rPr>
              <a:t>☺ </a:t>
            </a:r>
            <a:r>
              <a:rPr lang="uk-UA" b="1" u="sng" dirty="0" smtClean="0">
                <a:solidFill>
                  <a:schemeClr val="accent6"/>
                </a:solidFill>
              </a:rPr>
              <a:t>Додатковий</a:t>
            </a:r>
            <a:r>
              <a:rPr lang="uk-UA" u="sng" dirty="0" smtClean="0"/>
              <a:t> </a:t>
            </a:r>
            <a:r>
              <a:rPr lang="uk-UA" dirty="0" smtClean="0"/>
              <a:t>85.53 </a:t>
            </a:r>
            <a:r>
              <a:rPr lang="uk-UA" i="1" dirty="0" smtClean="0"/>
              <a:t>Діяльність шкіл підготовки водіїв транспортних засобів</a:t>
            </a:r>
            <a:endParaRPr lang="uk-UA" i="1" dirty="0"/>
          </a:p>
        </p:txBody>
      </p:sp>
      <p:pic>
        <p:nvPicPr>
          <p:cNvPr id="6" name="Рисунок 5" descr="licen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6752" y="961416"/>
            <a:ext cx="2563120" cy="241891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4860032" y="3372243"/>
            <a:ext cx="1742074" cy="767053"/>
            <a:chOff x="1172810" y="324591"/>
            <a:chExt cx="1742074" cy="767053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1172810" y="324591"/>
              <a:ext cx="1668707" cy="767053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1255117" y="360852"/>
              <a:ext cx="1659767" cy="6945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000" kern="1200" dirty="0" smtClean="0"/>
                <a:t>Здобувачі освіти</a:t>
              </a:r>
              <a:endParaRPr lang="uk-UA" sz="2000" kern="12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273632" y="5401095"/>
            <a:ext cx="1668707" cy="767053"/>
            <a:chOff x="1227802" y="1152126"/>
            <a:chExt cx="1668707" cy="767053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1227802" y="1152126"/>
              <a:ext cx="1668707" cy="767053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Скругленный прямоугольник 6"/>
            <p:cNvSpPr/>
            <p:nvPr/>
          </p:nvSpPr>
          <p:spPr>
            <a:xfrm>
              <a:off x="1265247" y="1199357"/>
              <a:ext cx="1593819" cy="6921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000" kern="1200" dirty="0" smtClean="0"/>
                <a:t>Працівники школи</a:t>
              </a:r>
              <a:endParaRPr lang="uk-UA" sz="2000" kern="1200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437835" y="5410881"/>
            <a:ext cx="1668707" cy="767053"/>
            <a:chOff x="1283620" y="2051647"/>
            <a:chExt cx="1668707" cy="767053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283620" y="2051647"/>
              <a:ext cx="1668707" cy="767053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кругленный прямоугольник 8"/>
            <p:cNvSpPr/>
            <p:nvPr/>
          </p:nvSpPr>
          <p:spPr>
            <a:xfrm>
              <a:off x="1321064" y="2089091"/>
              <a:ext cx="1593819" cy="6921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000" kern="1200" dirty="0" smtClean="0"/>
                <a:t>Батьки</a:t>
              </a:r>
              <a:endParaRPr lang="uk-UA" sz="2000" kern="1200" dirty="0"/>
            </a:p>
          </p:txBody>
        </p:sp>
      </p:grpSp>
      <p:sp>
        <p:nvSpPr>
          <p:cNvPr id="17" name="Равнобедренный треугольник 16"/>
          <p:cNvSpPr/>
          <p:nvPr/>
        </p:nvSpPr>
        <p:spPr>
          <a:xfrm>
            <a:off x="4853170" y="3959417"/>
            <a:ext cx="1682430" cy="1747901"/>
          </a:xfrm>
          <a:prstGeom prst="triangl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3123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4175695" cy="1368896"/>
          </a:xfrm>
        </p:spPr>
        <p:txBody>
          <a:bodyPr>
            <a:normAutofit fontScale="90000"/>
          </a:bodyPr>
          <a:lstStyle/>
          <a:p>
            <a:r>
              <a:rPr lang="uk-UA" altLang="uk-UA" sz="4000" b="1" dirty="0" smtClean="0">
                <a:solidFill>
                  <a:srgbClr val="C00000"/>
                </a:solidFill>
              </a:rPr>
              <a:t/>
            </a:r>
            <a:br>
              <a:rPr lang="uk-UA" altLang="uk-UA" sz="4000" b="1" dirty="0" smtClean="0">
                <a:solidFill>
                  <a:srgbClr val="C00000"/>
                </a:solidFill>
              </a:rPr>
            </a:br>
            <a:r>
              <a:rPr lang="uk-UA" altLang="uk-UA" sz="4000" b="1" dirty="0" smtClean="0">
                <a:solidFill>
                  <a:srgbClr val="C00000"/>
                </a:solidFill>
              </a:rPr>
              <a:t/>
            </a:r>
            <a:br>
              <a:rPr lang="uk-UA" altLang="uk-UA" sz="4000" b="1" dirty="0" smtClean="0">
                <a:solidFill>
                  <a:srgbClr val="C00000"/>
                </a:solidFill>
              </a:rPr>
            </a:br>
            <a:r>
              <a:rPr lang="uk-UA" altLang="uk-UA" sz="3100" b="1" dirty="0" smtClean="0">
                <a:solidFill>
                  <a:srgbClr val="C00000"/>
                </a:solidFill>
              </a:rPr>
              <a:t>ПЕРЕЛІК</a:t>
            </a:r>
            <a:r>
              <a:rPr lang="en-US" altLang="uk-UA" sz="3100" b="1" dirty="0" smtClean="0">
                <a:solidFill>
                  <a:srgbClr val="C00000"/>
                </a:solidFill>
              </a:rPr>
              <a:t>  </a:t>
            </a:r>
            <a:r>
              <a:rPr lang="uk-UA" altLang="uk-UA" sz="3100" b="1" dirty="0" smtClean="0">
                <a:solidFill>
                  <a:srgbClr val="C00000"/>
                </a:solidFill>
              </a:rPr>
              <a:t> ГУРТКІВ,</a:t>
            </a:r>
            <a:br>
              <a:rPr lang="uk-UA" altLang="uk-UA" sz="3100" b="1" dirty="0" smtClean="0">
                <a:solidFill>
                  <a:srgbClr val="C00000"/>
                </a:solidFill>
              </a:rPr>
            </a:br>
            <a:r>
              <a:rPr lang="uk-UA" altLang="uk-UA" sz="3100" b="1" dirty="0" smtClean="0">
                <a:solidFill>
                  <a:srgbClr val="C00000"/>
                </a:solidFill>
              </a:rPr>
              <a:t> ЯКІ ДІЮТЬ У ШКОЛІ</a:t>
            </a:r>
            <a:br>
              <a:rPr lang="uk-UA" altLang="uk-UA" sz="3100" b="1" dirty="0" smtClean="0">
                <a:solidFill>
                  <a:srgbClr val="C00000"/>
                </a:solidFill>
              </a:rPr>
            </a:br>
            <a:r>
              <a:rPr lang="uk-UA" altLang="uk-UA" sz="4000" b="1" dirty="0" smtClean="0">
                <a:solidFill>
                  <a:srgbClr val="C00000"/>
                </a:solidFill>
              </a:rPr>
              <a:t/>
            </a:r>
            <a:br>
              <a:rPr lang="uk-UA" altLang="uk-UA" sz="4000" b="1" dirty="0" smtClean="0">
                <a:solidFill>
                  <a:srgbClr val="C00000"/>
                </a:solidFill>
              </a:rPr>
            </a:br>
            <a:endParaRPr lang="uk-UA" altLang="uk-UA" sz="4000" dirty="0" smtClean="0">
              <a:solidFill>
                <a:srgbClr val="C00000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461240"/>
              </p:ext>
            </p:extLst>
          </p:nvPr>
        </p:nvGraphicFramePr>
        <p:xfrm>
          <a:off x="251520" y="2033588"/>
          <a:ext cx="4320481" cy="4432409"/>
        </p:xfrm>
        <a:graphic>
          <a:graphicData uri="http://schemas.openxmlformats.org/drawingml/2006/table">
            <a:tbl>
              <a:tblPr/>
              <a:tblGrid>
                <a:gridCol w="504056"/>
                <a:gridCol w="1739044"/>
                <a:gridCol w="2077381"/>
              </a:tblGrid>
              <a:tr h="5180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Trebuchet MS" panose="020B0603020202020204" pitchFamily="34" charset="0"/>
                        </a:rPr>
                        <a:t>№ з/п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3D6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Trebuchet MS" panose="020B0603020202020204" pitchFamily="34" charset="0"/>
                        </a:rPr>
                        <a:t>Напрям</a:t>
                      </a:r>
                      <a:endParaRPr kumimoji="0" lang="uk-UA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3D6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Trebuchet MS" panose="020B0603020202020204" pitchFamily="34" charset="0"/>
                        </a:rPr>
                        <a:t>Назва гуртка</a:t>
                      </a:r>
                      <a:endParaRPr kumimoji="0" lang="uk-UA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3D68"/>
                    </a:solidFill>
                  </a:tcPr>
                </a:tc>
              </a:tr>
              <a:tr h="4349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kumimoji="0" lang="uk-UA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3D6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Просвітницький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(інше)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ЮІР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(юні поліцейські)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4349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kumimoji="0" lang="uk-UA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3D6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Військово – патріотичний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(</a:t>
                      </a: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інше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)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« Патріот »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484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kumimoji="0" lang="uk-UA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3D6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Мистецький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(художньо-естетичний)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Вокальний «Сузіря»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4317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kumimoji="0" lang="uk-UA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3D6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Фізкультурно- спортивний</a:t>
                      </a: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«РЕГБІ -5»</a:t>
                      </a: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447606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Trebuchet MS" panose="020B0603020202020204" pitchFamily="34" charset="0"/>
                        </a:rPr>
                        <a:t> 5</a:t>
                      </a:r>
                      <a:endParaRPr kumimoji="0" lang="uk-UA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3D68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Фізкультурно- спортивний</a:t>
                      </a: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Клуб шахів  (1-4 класи)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46189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Клуб шахів  (5-11 класи)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4349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Trebuchet MS" panose="020B0603020202020204" pitchFamily="34" charset="0"/>
                        </a:rPr>
                        <a:t>6</a:t>
                      </a:r>
                      <a:endParaRPr kumimoji="0" lang="uk-UA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3D6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Фізкультурно- спортивний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Футбол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484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Trebuchet MS" panose="020B0603020202020204" pitchFamily="34" charset="0"/>
                        </a:rPr>
                        <a:t>7</a:t>
                      </a:r>
                      <a:endParaRPr kumimoji="0" lang="uk-UA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3D6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Фізкультурно- спортивний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Настільні ігри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rebuchet MS" panose="020B0603020202020204" pitchFamily="34" charset="0"/>
                        </a:rPr>
                        <a:t>(теніс)</a:t>
                      </a: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652824"/>
              </p:ext>
            </p:extLst>
          </p:nvPr>
        </p:nvGraphicFramePr>
        <p:xfrm>
          <a:off x="4716464" y="764703"/>
          <a:ext cx="3814762" cy="5243227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402994"/>
                <a:gridCol w="1850450"/>
                <a:gridCol w="1561318"/>
              </a:tblGrid>
              <a:tr h="2921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</a:t>
                      </a: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</a:t>
                      </a: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Напрям</a:t>
                      </a: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 гуртка</a:t>
                      </a:r>
                      <a:endParaRPr lang="uk-UA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</a:tr>
              <a:tr h="438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Мистецький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художньо -естетичний</a:t>
                      </a: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«Струмочок»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(гурток бісероплетіння</a:t>
                      </a:r>
                      <a:r>
                        <a:rPr lang="uk-UA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</a:tr>
              <a:tr h="438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Мистецький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художньо -естетичний</a:t>
                      </a: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«Дзвіночок»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(школа гри на бандурі</a:t>
                      </a:r>
                      <a:r>
                        <a:rPr lang="uk-UA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</a:tr>
              <a:tr h="438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Правовий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(просвітницький)</a:t>
                      </a: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Студія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«Право і молодь</a:t>
                      </a:r>
                      <a:r>
                        <a:rPr lang="uk-UA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</a:tr>
              <a:tr h="2921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uk-UA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Фізкультурно -спортивний</a:t>
                      </a: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uk-UA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Кіокушинкай</a:t>
                      </a: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карате</a:t>
                      </a:r>
                      <a:r>
                        <a:rPr lang="uk-UA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</a:tr>
              <a:tr h="3664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uk-UA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Фізкультурно -спортивний</a:t>
                      </a: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uk-UA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Шаблезуб</a:t>
                      </a: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(Бойовий гопак</a:t>
                      </a:r>
                      <a:r>
                        <a:rPr lang="uk-UA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</a:tr>
              <a:tr h="438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uk-UA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Фізкультурно-спортивний</a:t>
                      </a:r>
                      <a:endParaRPr lang="uk-UA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Клуб «</a:t>
                      </a:r>
                      <a:r>
                        <a:rPr lang="uk-UA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Одісей</a:t>
                      </a: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(Карате)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</a:tr>
              <a:tr h="2921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uk-UA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Фізкультурно-спортивний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uk-UA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Санний спорт</a:t>
                      </a: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</a:tr>
              <a:tr h="2921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uk-UA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Просвітницький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(інше)</a:t>
                      </a:r>
                      <a:endParaRPr lang="uk-UA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«Юний кореспондент»</a:t>
                      </a: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</a:tr>
              <a:tr h="2921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uk-UA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Фізкультурно-спортивний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uk-UA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Легка атлетика</a:t>
                      </a: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</a:tr>
              <a:tr h="438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uk-UA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Мистецький</a:t>
                      </a:r>
                      <a:endParaRPr lang="uk-UA" sz="1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(художньо-естетичний)</a:t>
                      </a:r>
                      <a:endParaRPr lang="uk-UA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Хореографічний</a:t>
                      </a:r>
                      <a:endParaRPr lang="uk-UA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народні</a:t>
                      </a: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сучасні</a:t>
                      </a: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танці</a:t>
                      </a:r>
                      <a:r>
                        <a:rPr lang="ru-RU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</a:tr>
              <a:tr h="2921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uk-UA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Просвітницький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(інше)</a:t>
                      </a:r>
                      <a:endParaRPr lang="uk-UA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«Юні  поліцейські»</a:t>
                      </a: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</a:tr>
              <a:tr h="438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uk-UA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Фізкультурно-спортивний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Секція боксу</a:t>
                      </a: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</a:tr>
              <a:tr h="2921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uk-UA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Фізкультурно-спортивний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uk-UA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Футбол - «РУХ»</a:t>
                      </a:r>
                      <a:endParaRPr lang="uk-UA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43" marR="5204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472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332656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Constantia" pitchFamily="18" charset="0"/>
              </a:rPr>
              <a:t>Переможці ІІ етапу Всеукраїнських учнівських олімпіад з навчальних предметів, конкурсів </a:t>
            </a:r>
          </a:p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2024-2025 навчальному році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184135"/>
              </p:ext>
            </p:extLst>
          </p:nvPr>
        </p:nvGraphicFramePr>
        <p:xfrm>
          <a:off x="323528" y="1484784"/>
          <a:ext cx="8640960" cy="51284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0851"/>
                <a:gridCol w="2599549"/>
                <a:gridCol w="3024336"/>
                <a:gridCol w="2016224"/>
              </a:tblGrid>
              <a:tr h="407359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Constantia" pitchFamily="18" charset="0"/>
                        </a:rPr>
                        <a:t>Клас</a:t>
                      </a:r>
                      <a:endParaRPr lang="uk-UA" sz="1400" dirty="0">
                        <a:latin typeface="Constant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Constantia" pitchFamily="18" charset="0"/>
                        </a:rPr>
                        <a:t>Прізвище, </a:t>
                      </a:r>
                      <a:r>
                        <a:rPr lang="uk-UA" sz="1400" dirty="0" err="1" smtClean="0">
                          <a:latin typeface="Constantia" pitchFamily="18" charset="0"/>
                        </a:rPr>
                        <a:t>ім</a:t>
                      </a:r>
                      <a:r>
                        <a:rPr lang="en-US" sz="1400" dirty="0" smtClean="0">
                          <a:latin typeface="Constantia" pitchFamily="18" charset="0"/>
                        </a:rPr>
                        <a:t>’</a:t>
                      </a:r>
                      <a:r>
                        <a:rPr lang="uk-UA" sz="1400" dirty="0" smtClean="0">
                          <a:latin typeface="Constantia" pitchFamily="18" charset="0"/>
                        </a:rPr>
                        <a:t>я</a:t>
                      </a:r>
                      <a:r>
                        <a:rPr lang="uk-UA" sz="1400" baseline="0" dirty="0" smtClean="0">
                          <a:latin typeface="Constantia" pitchFamily="18" charset="0"/>
                        </a:rPr>
                        <a:t> учня</a:t>
                      </a:r>
                      <a:endParaRPr lang="uk-UA" sz="1400" dirty="0">
                        <a:latin typeface="Constant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Constantia" pitchFamily="18" charset="0"/>
                        </a:rPr>
                        <a:t>Місце/Предмет</a:t>
                      </a:r>
                      <a:endParaRPr lang="uk-UA" sz="1400" dirty="0">
                        <a:latin typeface="Constant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Constantia" pitchFamily="18" charset="0"/>
                        </a:rPr>
                        <a:t>Вчитель</a:t>
                      </a:r>
                      <a:endParaRPr lang="uk-UA" sz="1400" dirty="0">
                        <a:latin typeface="Constant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595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3-А </a:t>
                      </a:r>
                      <a:endParaRPr lang="uk-UA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Юрик Ярина</a:t>
                      </a:r>
                      <a:endParaRPr lang="uk-UA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 місце в обласному етапі конкурсу імені Петра Яцика</a:t>
                      </a:r>
                      <a:endParaRPr lang="uk-UA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Жинко</a:t>
                      </a:r>
                      <a:r>
                        <a:rPr lang="uk-UA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Г.М.</a:t>
                      </a:r>
                      <a:endParaRPr lang="uk-UA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253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7-А</a:t>
                      </a:r>
                    </a:p>
                    <a:p>
                      <a:pPr algn="ctr"/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Іванюк Юлія</a:t>
                      </a:r>
                    </a:p>
                    <a:p>
                      <a:pPr algn="ctr"/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uk-UA" b="1" baseline="0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місце – математика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ІІІ</a:t>
                      </a:r>
                      <a:r>
                        <a:rPr lang="uk-UA" b="1" baseline="0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місце –українська мова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Якимів О.Я.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err="1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Леськів</a:t>
                      </a:r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О.В.</a:t>
                      </a:r>
                    </a:p>
                    <a:p>
                      <a:pPr algn="ctr"/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6338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9-А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Крилов Микита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b="1" dirty="0" smtClean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ІІ</a:t>
                      </a:r>
                      <a:r>
                        <a:rPr lang="uk-UA" b="1" baseline="0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місце – математика</a:t>
                      </a:r>
                      <a:endParaRPr lang="uk-UA" b="1" dirty="0" smtClean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ІІ</a:t>
                      </a:r>
                      <a:r>
                        <a:rPr lang="uk-UA" b="1" baseline="0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місце – інформаційні  технології</a:t>
                      </a:r>
                      <a:endParaRPr lang="uk-UA" b="1" dirty="0" smtClean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Кузь Н.А.</a:t>
                      </a:r>
                    </a:p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Кусень</a:t>
                      </a:r>
                      <a:r>
                        <a:rPr lang="uk-UA" b="1" baseline="0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Н.Я.</a:t>
                      </a:r>
                      <a:endParaRPr lang="uk-UA" b="1" dirty="0" smtClean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69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8-В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err="1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Леньо</a:t>
                      </a:r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Олена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ІІІ</a:t>
                      </a:r>
                      <a:r>
                        <a:rPr lang="uk-UA" b="1" baseline="0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місце - біологія</a:t>
                      </a:r>
                      <a:endParaRPr lang="uk-UA" b="1" dirty="0" smtClean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Москаль І.О.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084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9-А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err="1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Добровлянін</a:t>
                      </a:r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Руслан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ІІ</a:t>
                      </a:r>
                      <a:r>
                        <a:rPr lang="uk-UA" b="1" baseline="0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місце - історія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err="1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Бартосевич</a:t>
                      </a:r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О.В.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288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8-Г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Звір Ярослав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uk-UA" b="1" baseline="0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місце –трудове навчання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Грабар Б.М.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69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9-В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err="1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Вільчинський</a:t>
                      </a:r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Андріан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ІІІ</a:t>
                      </a:r>
                      <a:r>
                        <a:rPr lang="uk-UA" b="1" baseline="0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місце - фізика</a:t>
                      </a:r>
                      <a:endParaRPr lang="uk-UA" b="1" dirty="0" smtClean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err="1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Вільчинська</a:t>
                      </a:r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Г.С.</a:t>
                      </a:r>
                    </a:p>
                    <a:p>
                      <a:pPr algn="ctr"/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084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8-Г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err="1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Плетенецька</a:t>
                      </a:r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Ірина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uk-UA" b="1" baseline="0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місце –трудове навчання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err="1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Каднічанська</a:t>
                      </a:r>
                      <a:r>
                        <a:rPr lang="uk-UA" b="1" baseline="0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М.Я.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94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" name="Picture 2" descr="Магистерская шапочка - фото и картинки abrakadabra.fu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58841"/>
            <a:ext cx="3240360" cy="237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8504" y="1052736"/>
            <a:ext cx="5256584" cy="456123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sz="3800" b="1" dirty="0" smtClean="0">
                <a:solidFill>
                  <a:srgbClr val="7030A0"/>
                </a:solidFill>
                <a:latin typeface="Monotype Corsiva" pitchFamily="66" charset="0"/>
              </a:rPr>
              <a:t>Про </a:t>
            </a:r>
            <a:r>
              <a:rPr lang="uk-UA" sz="3800" b="1" dirty="0">
                <a:solidFill>
                  <a:srgbClr val="7030A0"/>
                </a:solidFill>
                <a:latin typeface="Monotype Corsiva" pitchFamily="66" charset="0"/>
              </a:rPr>
              <a:t>випускників: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002060"/>
                </a:solidFill>
              </a:rPr>
              <a:t>Здобули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базову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середню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освіту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100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учнів</a:t>
            </a:r>
            <a:r>
              <a:rPr lang="ru-RU" dirty="0">
                <a:solidFill>
                  <a:srgbClr val="002060"/>
                </a:solidFill>
              </a:rPr>
              <a:t>, з них </a:t>
            </a: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13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отримали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Свідоцтво</a:t>
            </a:r>
            <a:r>
              <a:rPr lang="ru-RU" dirty="0">
                <a:solidFill>
                  <a:srgbClr val="FF0000"/>
                </a:solidFill>
              </a:rPr>
              <a:t> з </a:t>
            </a:r>
            <a:r>
              <a:rPr lang="ru-RU" dirty="0" err="1">
                <a:solidFill>
                  <a:srgbClr val="FF0000"/>
                </a:solidFill>
              </a:rPr>
              <a:t>відзнакою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	</a:t>
            </a:r>
            <a:r>
              <a:rPr lang="ru-RU" dirty="0" err="1" smtClean="0">
                <a:solidFill>
                  <a:srgbClr val="002060"/>
                </a:solidFill>
              </a:rPr>
              <a:t>Здобули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повну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середню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освіту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55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учнів</a:t>
            </a:r>
            <a:r>
              <a:rPr lang="ru-RU" dirty="0">
                <a:solidFill>
                  <a:srgbClr val="002060"/>
                </a:solidFill>
              </a:rPr>
              <a:t>, з них </a:t>
            </a: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13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отримали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Свідоцтво</a:t>
            </a:r>
            <a:r>
              <a:rPr lang="ru-RU" dirty="0">
                <a:solidFill>
                  <a:srgbClr val="FF0000"/>
                </a:solidFill>
              </a:rPr>
              <a:t> з </a:t>
            </a:r>
            <a:r>
              <a:rPr lang="ru-RU" dirty="0" err="1">
                <a:solidFill>
                  <a:srgbClr val="FF0000"/>
                </a:solidFill>
              </a:rPr>
              <a:t>відзнакою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Constantia" pitchFamily="18" charset="0"/>
              </a:rPr>
              <a:t>	</a:t>
            </a:r>
            <a:r>
              <a:rPr lang="ru-RU" b="1" i="1" dirty="0" smtClean="0">
                <a:solidFill>
                  <a:srgbClr val="002060"/>
                </a:solidFill>
                <a:latin typeface="Constantia" pitchFamily="18" charset="0"/>
              </a:rPr>
              <a:t>За </a:t>
            </a:r>
            <a:r>
              <a:rPr lang="ru-RU" b="1" i="1" dirty="0" err="1">
                <a:solidFill>
                  <a:srgbClr val="002060"/>
                </a:solidFill>
                <a:latin typeface="Constantia" pitchFamily="18" charset="0"/>
              </a:rPr>
              <a:t>підсумками</a:t>
            </a:r>
            <a:r>
              <a:rPr lang="ru-RU" b="1" i="1" dirty="0">
                <a:solidFill>
                  <a:srgbClr val="002060"/>
                </a:solidFill>
                <a:latin typeface="Constantia" pitchFamily="18" charset="0"/>
              </a:rPr>
              <a:t> НМТ 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200</a:t>
            </a:r>
            <a:r>
              <a:rPr lang="ru-RU" b="1" dirty="0">
                <a:solidFill>
                  <a:srgbClr val="002060"/>
                </a:solidFill>
                <a:latin typeface="Constantia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onstantia" pitchFamily="18" charset="0"/>
              </a:rPr>
              <a:t>балів</a:t>
            </a:r>
            <a:r>
              <a:rPr lang="ru-RU" b="1" i="1" dirty="0">
                <a:solidFill>
                  <a:srgbClr val="002060"/>
                </a:solidFill>
                <a:latin typeface="Constantia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onstantia" pitchFamily="18" charset="0"/>
              </a:rPr>
              <a:t>отримали</a:t>
            </a:r>
            <a:r>
              <a:rPr lang="ru-RU" b="1" i="1" dirty="0">
                <a:solidFill>
                  <a:srgbClr val="002060"/>
                </a:solidFill>
                <a:latin typeface="Constantia" pitchFamily="18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Constant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Чиженок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Анна </a:t>
            </a:r>
            <a:r>
              <a:rPr lang="ru-RU" b="1" dirty="0">
                <a:solidFill>
                  <a:srgbClr val="002060"/>
                </a:solidFill>
                <a:latin typeface="Constantia" pitchFamily="18" charset="0"/>
              </a:rPr>
              <a:t>11-Б </a:t>
            </a:r>
            <a:r>
              <a:rPr lang="ru-RU" b="1" dirty="0" err="1">
                <a:solidFill>
                  <a:srgbClr val="002060"/>
                </a:solidFill>
                <a:latin typeface="Constantia" pitchFamily="18" charset="0"/>
              </a:rPr>
              <a:t>клас</a:t>
            </a:r>
            <a:r>
              <a:rPr lang="ru-RU" b="1" dirty="0">
                <a:solidFill>
                  <a:srgbClr val="002060"/>
                </a:solidFill>
                <a:latin typeface="Constantia" pitchFamily="18" charset="0"/>
              </a:rPr>
              <a:t> з </a:t>
            </a:r>
            <a:r>
              <a:rPr lang="ru-RU" b="1" dirty="0" err="1">
                <a:solidFill>
                  <a:srgbClr val="002060"/>
                </a:solidFill>
                <a:latin typeface="Constantia" pitchFamily="18" charset="0"/>
              </a:rPr>
              <a:t>української</a:t>
            </a:r>
            <a:r>
              <a:rPr lang="ru-RU" b="1" dirty="0">
                <a:solidFill>
                  <a:srgbClr val="002060"/>
                </a:solidFill>
                <a:latin typeface="Constant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onstantia" pitchFamily="18" charset="0"/>
              </a:rPr>
              <a:t>мови</a:t>
            </a:r>
            <a:r>
              <a:rPr lang="ru-RU" b="1" dirty="0">
                <a:solidFill>
                  <a:srgbClr val="002060"/>
                </a:solidFill>
                <a:latin typeface="Constantia" pitchFamily="18" charset="0"/>
              </a:rPr>
              <a:t> та </a:t>
            </a:r>
            <a:r>
              <a:rPr lang="ru-RU" b="1" dirty="0" err="1">
                <a:solidFill>
                  <a:srgbClr val="002060"/>
                </a:solidFill>
                <a:latin typeface="Constantia" pitchFamily="18" charset="0"/>
              </a:rPr>
              <a:t>літератури</a:t>
            </a:r>
            <a:endParaRPr lang="ru-RU" b="1" dirty="0">
              <a:solidFill>
                <a:srgbClr val="002060"/>
              </a:solidFill>
              <a:latin typeface="Constant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Яковлєв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Любомир </a:t>
            </a:r>
            <a:r>
              <a:rPr lang="ru-RU" b="1" dirty="0">
                <a:solidFill>
                  <a:srgbClr val="002060"/>
                </a:solidFill>
                <a:latin typeface="Constantia" pitchFamily="18" charset="0"/>
              </a:rPr>
              <a:t>– 11-А </a:t>
            </a:r>
            <a:r>
              <a:rPr lang="ru-RU" b="1" dirty="0" err="1">
                <a:solidFill>
                  <a:srgbClr val="002060"/>
                </a:solidFill>
                <a:latin typeface="Constantia" pitchFamily="18" charset="0"/>
              </a:rPr>
              <a:t>клас</a:t>
            </a:r>
            <a:r>
              <a:rPr lang="ru-RU" b="1" dirty="0">
                <a:solidFill>
                  <a:srgbClr val="002060"/>
                </a:solidFill>
                <a:latin typeface="Constantia" pitchFamily="18" charset="0"/>
              </a:rPr>
              <a:t> з математики</a:t>
            </a:r>
          </a:p>
          <a:p>
            <a:pPr>
              <a:buFont typeface="Wingdings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М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  <a:r>
              <a:rPr lang="uk-UA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якуш</a:t>
            </a:r>
            <a:r>
              <a:rPr lang="uk-UA" b="1" dirty="0">
                <a:solidFill>
                  <a:srgbClr val="002060"/>
                </a:solidFill>
                <a:latin typeface="Century Gothic" panose="020B0502020202020204" pitchFamily="34" charset="0"/>
              </a:rPr>
              <a:t> Андрій </a:t>
            </a:r>
            <a:r>
              <a:rPr lang="uk-UA" b="1" dirty="0">
                <a:solidFill>
                  <a:srgbClr val="002060"/>
                </a:solidFill>
                <a:latin typeface="Constantia" pitchFamily="18" charset="0"/>
              </a:rPr>
              <a:t>– 11-А клас з фізики</a:t>
            </a:r>
            <a:endParaRPr lang="ru-RU" b="1" dirty="0">
              <a:solidFill>
                <a:srgbClr val="002060"/>
              </a:solidFill>
              <a:latin typeface="Constantia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3705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87" y="824562"/>
            <a:ext cx="6798734" cy="10036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00B0F0"/>
                </a:solidFill>
              </a:rPr>
              <a:t>Незабутні</a:t>
            </a:r>
            <a:r>
              <a:rPr lang="uk-UA" dirty="0" smtClean="0"/>
              <a:t> </a:t>
            </a:r>
            <a:r>
              <a:rPr lang="uk-UA" dirty="0" smtClean="0">
                <a:solidFill>
                  <a:srgbClr val="FF0000"/>
                </a:solidFill>
              </a:rPr>
              <a:t>емоції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2050" name="Picture 2" descr="На зображенні може бути: 5 людей та текст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86" y="1263442"/>
            <a:ext cx="4191000" cy="279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На зображенні може бути: 6 людей, Бранденбурзькі ворота та текст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21241"/>
            <a:ext cx="3267472" cy="245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На зображенні може бути: 14 людей та люди навчаютьс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800862"/>
            <a:ext cx="3001061" cy="277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На зображенні може бути: 1 особа та текст «KRAINE R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49" y="3771845"/>
            <a:ext cx="3597507" cy="269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На зображенні може бути: 1 особа та гітар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370" y="3284984"/>
            <a:ext cx="2712382" cy="298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09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вантаження.jpg"/>
          <p:cNvPicPr>
            <a:picLocks noChangeAspect="1"/>
          </p:cNvPicPr>
          <p:nvPr/>
        </p:nvPicPr>
        <p:blipFill rotWithShape="1">
          <a:blip r:embed="rId2" cstate="print"/>
          <a:srcRect l="15882" b="-1116"/>
          <a:stretch/>
        </p:blipFill>
        <p:spPr>
          <a:xfrm>
            <a:off x="467544" y="522582"/>
            <a:ext cx="3325098" cy="1747473"/>
          </a:xfrm>
          <a:prstGeom prst="rect">
            <a:avLst/>
          </a:prstGeom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4067944" y="503384"/>
            <a:ext cx="446449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700" b="1" i="0" u="none" strike="noStrike" cap="none" normalizeH="0" baseline="0" dirty="0" smtClean="0">
                <a:ln>
                  <a:noFill/>
                </a:ln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          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Станом на 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01.01.2025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року штатними  працівниками школа забезпечена на 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100 % 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і складає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184DF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101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184DF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штатний педагогічний</a:t>
            </a:r>
            <a:r>
              <a:rPr kumimoji="0" lang="uk-UA" b="1" i="0" u="none" strike="noStrike" cap="none" normalizeH="0" dirty="0" smtClean="0">
                <a:ln>
                  <a:noFill/>
                </a:ln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працівник.</a:t>
            </a:r>
            <a:endParaRPr kumimoji="0" lang="uk-UA" b="0" i="0" u="none" strike="noStrike" cap="none" normalizeH="0" baseline="0" dirty="0" smtClean="0">
              <a:ln>
                <a:noFill/>
              </a:ln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За сумісництвом: </a:t>
            </a:r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–</a:t>
            </a:r>
            <a:r>
              <a:rPr lang="uk-UA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керівники гуртків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b="0" i="0" u="none" strike="noStrike" cap="none" normalizeH="0" baseline="0" dirty="0" smtClean="0">
              <a:ln>
                <a:noFill/>
              </a:ln>
              <a:effectLst/>
              <a:latin typeface="Constantia" pitchFamily="18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2276872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rgbClr val="0070C0"/>
                </a:solidFill>
                <a:latin typeface="Constantia" pitchFamily="18" charset="0"/>
              </a:rPr>
              <a:t>Якісний склад педагогічних працівників</a:t>
            </a:r>
            <a:endParaRPr lang="uk-UA" sz="2400" b="1" dirty="0">
              <a:solidFill>
                <a:srgbClr val="0070C0"/>
              </a:solidFill>
              <a:latin typeface="Constantia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045567"/>
              </p:ext>
            </p:extLst>
          </p:nvPr>
        </p:nvGraphicFramePr>
        <p:xfrm>
          <a:off x="683566" y="3356992"/>
          <a:ext cx="7704860" cy="223224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082501"/>
                <a:gridCol w="1082501"/>
                <a:gridCol w="1082501"/>
                <a:gridCol w="1082501"/>
                <a:gridCol w="1082501"/>
                <a:gridCol w="1082501"/>
                <a:gridCol w="1209854"/>
              </a:tblGrid>
              <a:tr h="48635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Усього</a:t>
                      </a:r>
                      <a:endParaRPr lang="uk-UA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Категорії</a:t>
                      </a:r>
                      <a:endParaRPr lang="uk-UA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Педагогічні </a:t>
                      </a:r>
                      <a:r>
                        <a:rPr lang="uk-UA" sz="12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звання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85513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Вища</a:t>
                      </a:r>
                      <a:endParaRPr lang="uk-UA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Перша</a:t>
                      </a:r>
                      <a:endParaRPr lang="uk-UA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Друга</a:t>
                      </a:r>
                      <a:endParaRPr lang="uk-UA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Спеціаліст</a:t>
                      </a:r>
                      <a:endParaRPr lang="uk-UA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Учитель методист</a:t>
                      </a:r>
                      <a:endParaRPr lang="uk-UA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Старший учитель</a:t>
                      </a:r>
                      <a:endParaRPr lang="uk-UA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0761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uk-UA" sz="16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101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uk-UA" sz="16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60</a:t>
                      </a:r>
                      <a:endParaRPr lang="uk-UA" sz="120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uk-UA" sz="16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  <a:endParaRPr lang="uk-UA" sz="120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uk-UA" sz="16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uk-UA" sz="120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uk-UA" sz="16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</a:t>
                      </a:r>
                      <a:endParaRPr lang="uk-UA" sz="120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uk-UA" sz="16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</a:t>
                      </a:r>
                      <a:endParaRPr lang="uk-UA" sz="120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uk-UA" sz="16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</a:t>
                      </a:r>
                      <a:endParaRPr lang="uk-UA" sz="120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470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1668" y="915337"/>
            <a:ext cx="3353932" cy="857479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Ідемо  до  успіху  </a:t>
            </a:r>
            <a:r>
              <a:rPr lang="uk-UA" dirty="0" smtClean="0"/>
              <a:t>разом</a:t>
            </a:r>
            <a:br>
              <a:rPr lang="uk-UA" dirty="0" smtClean="0"/>
            </a:br>
            <a:endParaRPr lang="uk-UA" sz="3100" i="1" dirty="0">
              <a:solidFill>
                <a:srgbClr val="00B0F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40" y="1024290"/>
            <a:ext cx="3508262" cy="254872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39" y="3717032"/>
            <a:ext cx="3264363" cy="2448272"/>
          </a:xfrm>
        </p:spPr>
      </p:pic>
      <p:sp>
        <p:nvSpPr>
          <p:cNvPr id="8" name="Двойная волна 7"/>
          <p:cNvSpPr/>
          <p:nvPr/>
        </p:nvSpPr>
        <p:spPr>
          <a:xfrm>
            <a:off x="4427984" y="1761377"/>
            <a:ext cx="3960440" cy="914400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команди </a:t>
            </a:r>
            <a:r>
              <a:rPr lang="uk-UA" sz="2400" dirty="0">
                <a:solidFill>
                  <a:schemeClr val="bg1"/>
                </a:solidFill>
              </a:rPr>
              <a:t>волейболістів </a:t>
            </a:r>
            <a:r>
              <a:rPr lang="uk-UA" sz="2400" dirty="0" smtClean="0">
                <a:solidFill>
                  <a:schemeClr val="bg1"/>
                </a:solidFill>
              </a:rPr>
              <a:t>–</a:t>
            </a:r>
          </a:p>
          <a:p>
            <a:pPr algn="ctr"/>
            <a:r>
              <a:rPr lang="uk-UA" sz="2400" i="1" dirty="0" smtClean="0">
                <a:solidFill>
                  <a:schemeClr val="bg1"/>
                </a:solidFill>
              </a:rPr>
              <a:t>Ліга Т  та  учні 9 класів 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7" name="Рисунок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668" y="3717032"/>
            <a:ext cx="3357563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73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425431"/>
          </a:xfrm>
        </p:spPr>
        <p:txBody>
          <a:bodyPr>
            <a:normAutofit fontScale="90000"/>
          </a:bodyPr>
          <a:lstStyle/>
          <a:p>
            <a:r>
              <a:rPr lang="uk-UA" dirty="0"/>
              <a:t>Ідемо  до  успіху  разом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lc="http://schemas.openxmlformats.org/drawingml/2006/lockedCanvas" xmlns="" xmlns:a16="http://schemas.microsoft.com/office/drawing/2014/main" id="{A6E7AD19-911A-4697-BA0E-1863709994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0174" y="2289448"/>
            <a:ext cx="2888912" cy="373184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960694"/>
            <a:ext cx="3336925" cy="2500299"/>
          </a:xfrm>
          <a:prstGeom prst="rect">
            <a:avLst/>
          </a:prstGeom>
        </p:spPr>
      </p:pic>
      <p:sp>
        <p:nvSpPr>
          <p:cNvPr id="5" name="Волна 4"/>
          <p:cNvSpPr/>
          <p:nvPr/>
        </p:nvSpPr>
        <p:spPr>
          <a:xfrm>
            <a:off x="3923928" y="1484784"/>
            <a:ext cx="3522983" cy="115031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Інтелектуальні ігри </a:t>
            </a:r>
          </a:p>
        </p:txBody>
      </p:sp>
    </p:spTree>
    <p:extLst>
      <p:ext uri="{BB962C8B-B14F-4D97-AF65-F5344CB8AC3E}">
        <p14:creationId xmlns:p14="http://schemas.microsoft.com/office/powerpoint/2010/main" val="375130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79058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Ідемо  до  успіху  разом</a:t>
            </a:r>
            <a:br>
              <a:rPr lang="uk-UA" dirty="0" smtClean="0"/>
            </a:br>
            <a:endParaRPr lang="uk-UA" dirty="0"/>
          </a:p>
        </p:txBody>
      </p:sp>
      <p:pic>
        <p:nvPicPr>
          <p:cNvPr id="4098" name="Picture 2" descr="На зображенні може бути: 5 людей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86" y="2504152"/>
            <a:ext cx="3432144" cy="250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а зображенні може бути: 14 людей та текст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14953"/>
            <a:ext cx="2808312" cy="249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войная волна 2"/>
          <p:cNvSpPr/>
          <p:nvPr/>
        </p:nvSpPr>
        <p:spPr>
          <a:xfrm>
            <a:off x="2627784" y="1124744"/>
            <a:ext cx="4248472" cy="1224136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Переможниці районного етапу </a:t>
            </a:r>
            <a:r>
              <a:rPr lang="uk-UA" dirty="0"/>
              <a:t>зі стрільби з пневматичної гвинтівки серед педагогів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8624" y="3524480"/>
            <a:ext cx="3106792" cy="231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6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0" dirty="0" smtClean="0"/>
              <a:t/>
            </a:r>
            <a:br>
              <a:rPr lang="uk-UA" b="0" dirty="0" smtClean="0"/>
            </a:br>
            <a:r>
              <a:rPr lang="uk-UA" sz="2000" b="0" dirty="0" smtClean="0"/>
              <a:t>Учні </a:t>
            </a:r>
            <a:r>
              <a:rPr lang="uk-UA" sz="2000" b="0" dirty="0"/>
              <a:t>9-10 класів взяли участь в українсько-тайванському благодійному </a:t>
            </a:r>
            <a:r>
              <a:rPr lang="uk-UA" sz="2000" b="0" dirty="0" err="1"/>
              <a:t>проєкті</a:t>
            </a:r>
            <a:r>
              <a:rPr lang="uk-UA" sz="2000" b="0" dirty="0"/>
              <a:t> «</a:t>
            </a:r>
            <a:r>
              <a:rPr lang="en-US" sz="2000" b="0" dirty="0"/>
              <a:t>Lave no One </a:t>
            </a:r>
            <a:r>
              <a:rPr lang="en-US" sz="2000" b="0" dirty="0" err="1"/>
              <a:t>Behina</a:t>
            </a:r>
            <a:r>
              <a:rPr lang="en-US" sz="2000" b="0" dirty="0"/>
              <a:t> </a:t>
            </a:r>
            <a:r>
              <a:rPr lang="en-US" sz="2000" b="0" dirty="0" err="1"/>
              <a:t>Partneship</a:t>
            </a:r>
            <a:r>
              <a:rPr lang="uk-UA" sz="2000" b="0" dirty="0"/>
              <a:t>», в результаті якого школа отримала </a:t>
            </a:r>
            <a:r>
              <a:rPr lang="uk-UA" sz="2000" b="0" dirty="0" err="1"/>
              <a:t>комп</a:t>
            </a:r>
            <a:r>
              <a:rPr lang="en-US" sz="2000" b="0" dirty="0"/>
              <a:t>’</a:t>
            </a:r>
            <a:r>
              <a:rPr lang="uk-UA" sz="2000" b="0" dirty="0" err="1"/>
              <a:t>ютерне</a:t>
            </a:r>
            <a:r>
              <a:rPr lang="uk-UA" sz="2000" b="0" dirty="0"/>
              <a:t> обладнання для кабінету інформатики: 14 ноутбуків, екран підвісний та проектор</a:t>
            </a:r>
            <a:br>
              <a:rPr lang="uk-UA" sz="2000" b="0" dirty="0"/>
            </a:br>
            <a:endParaRPr lang="uk-UA" sz="2000" b="0" dirty="0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3" r="25243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260648"/>
            <a:ext cx="4968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ІДЕМО  ДО  УСПІХУ  РАЗОМ</a:t>
            </a:r>
            <a:endParaRPr lang="uk-UA" sz="24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6232AFE-C2E8-4A44-BD9C-1E5AD5DDC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74" y="3068960"/>
            <a:ext cx="3965694" cy="297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2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39325"/>
            <a:ext cx="6158725" cy="56984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>
                <a:solidFill>
                  <a:srgbClr val="7030A0"/>
                </a:solidFill>
              </a:rPr>
              <a:t>Батьки – учасники  і  партнери</a:t>
            </a:r>
            <a:endParaRPr lang="uk-UA" sz="36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57352"/>
            <a:ext cx="2586386" cy="26803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42" y="4118811"/>
            <a:ext cx="2531353" cy="24373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908" y="2708920"/>
            <a:ext cx="2888097" cy="18357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14" y="4531403"/>
            <a:ext cx="2976330" cy="2232248"/>
          </a:xfrm>
          <a:prstGeom prst="rect">
            <a:avLst/>
          </a:prstGeom>
        </p:spPr>
      </p:pic>
      <p:sp>
        <p:nvSpPr>
          <p:cNvPr id="8" name="Текст 2"/>
          <p:cNvSpPr txBox="1">
            <a:spLocks/>
          </p:cNvSpPr>
          <p:nvPr/>
        </p:nvSpPr>
        <p:spPr>
          <a:xfrm>
            <a:off x="4613963" y="1127863"/>
            <a:ext cx="2046269" cy="31526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000" dirty="0" smtClean="0"/>
              <a:t>Ініціативна група батьків відкрила шлях у новому виборі стилю одягу для естетичного вигляду наших школярів     </a:t>
            </a:r>
            <a:endParaRPr lang="uk-UA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363" y="3626817"/>
            <a:ext cx="2343630" cy="2898527"/>
          </a:xfrm>
          <a:prstGeom prst="rect">
            <a:avLst/>
          </a:prstGeom>
        </p:spPr>
      </p:pic>
      <p:pic>
        <p:nvPicPr>
          <p:cNvPr id="12" name="Объект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292" y="2197549"/>
            <a:ext cx="1884180" cy="16557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929618"/>
            <a:ext cx="1190173" cy="124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1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 нас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uk-UA" dirty="0" smtClean="0"/>
              <a:t>	У закладі функціонують 47 навчальних кабінетів. Працює 2 спортивні зали, бібліотека, музейна кімната, їдальня. Структурним підрозділом є Центр національно-патріотичного виховання.</a:t>
            </a:r>
          </a:p>
          <a:p>
            <a:pPr marL="0" indent="0">
              <a:buNone/>
            </a:pPr>
            <a:r>
              <a:rPr lang="uk-UA" dirty="0" smtClean="0"/>
              <a:t>	Уже </a:t>
            </a:r>
            <a:r>
              <a:rPr lang="uk-UA" dirty="0" err="1" smtClean="0"/>
              <a:t>цьогоріч</a:t>
            </a:r>
            <a:r>
              <a:rPr lang="uk-UA" dirty="0" smtClean="0"/>
              <a:t> три кабінети інформаційно-комунікаційних технологій використовуватимуться під час навчальних занять та в позаурочній діяльності. Усі підключено до мережі Інтернет.</a:t>
            </a:r>
          </a:p>
          <a:p>
            <a:pPr marL="0" indent="0">
              <a:buNone/>
            </a:pPr>
            <a:r>
              <a:rPr lang="uk-UA" dirty="0" smtClean="0"/>
              <a:t>	Освітній процес проходить в очному режимі.</a:t>
            </a:r>
          </a:p>
          <a:p>
            <a:pPr marL="0" indent="0">
              <a:buNone/>
            </a:pPr>
            <a:r>
              <a:rPr lang="uk-UA" dirty="0" smtClean="0"/>
              <a:t>	Спільними зусиллями міської влади та працівників школи облаштоване безпечне укриття на 1000 місць та пункт незламності, які мають Інтернет, </a:t>
            </a:r>
            <a:r>
              <a:rPr lang="en-US" dirty="0" smtClean="0"/>
              <a:t>Wi</a:t>
            </a:r>
            <a:r>
              <a:rPr lang="uk-UA" dirty="0" smtClean="0"/>
              <a:t>-</a:t>
            </a:r>
            <a:r>
              <a:rPr lang="en-US" dirty="0" smtClean="0"/>
              <a:t>Fi</a:t>
            </a:r>
            <a:r>
              <a:rPr lang="uk-UA" dirty="0" smtClean="0"/>
              <a:t> зони, обігрівачі, воду та предмети першої необхідності.</a:t>
            </a:r>
          </a:p>
          <a:p>
            <a:pPr marL="0" indent="0">
              <a:buNone/>
            </a:pPr>
            <a:r>
              <a:rPr lang="uk-UA" dirty="0" smtClean="0"/>
              <a:t>	З ініціативи лідерів учнівського самоврядування облаштовано зони відпочину, встановлені тенісні столи.  Функціонує радіорубка. До використання  – бібліотека, актова зала, спортивний майданчик, 2 спортивні зали, шаховий клас, осередок інклюзії, який  набирає статусу ресурсної кімнати, </a:t>
            </a:r>
            <a:r>
              <a:rPr lang="uk-UA" dirty="0"/>
              <a:t>ї</a:t>
            </a:r>
            <a:r>
              <a:rPr lang="uk-UA" dirty="0" smtClean="0"/>
              <a:t>дальня, буфет. </a:t>
            </a:r>
          </a:p>
        </p:txBody>
      </p:sp>
    </p:spTree>
    <p:extLst>
      <p:ext uri="{BB962C8B-B14F-4D97-AF65-F5344CB8AC3E}">
        <p14:creationId xmlns:p14="http://schemas.microsoft.com/office/powerpoint/2010/main" val="152676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ews2.18.04.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8099978" cy="530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0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Фінансово-господарська діяльність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►фінансування заробітної плати та енергоносіїв здійснюється з державного та міського бюджетів</a:t>
            </a:r>
          </a:p>
          <a:p>
            <a:pPr marL="0" indent="0">
              <a:buNone/>
            </a:pPr>
            <a:r>
              <a:rPr lang="uk-UA" dirty="0" smtClean="0"/>
              <a:t>►кошторис, фінансові  звіти висвітлюються на шкільному сайті в розділі ІНФОРМАЦІЙНА ВІДКРИТІСТЬ</a:t>
            </a:r>
          </a:p>
          <a:p>
            <a:pPr marL="0" indent="0">
              <a:buNone/>
            </a:pPr>
            <a:r>
              <a:rPr lang="uk-UA" dirty="0" smtClean="0"/>
              <a:t>►автономія школи забезпечує вільний вибір надання послуг, співпраці з підрядними організаціями, самостійну бухгалтерію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3570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251517" y="-382905"/>
          <a:ext cx="8640962" cy="312615"/>
        </p:xfrm>
        <a:graphic>
          <a:graphicData uri="http://schemas.openxmlformats.org/drawingml/2006/table">
            <a:tbl>
              <a:tblPr/>
              <a:tblGrid>
                <a:gridCol w="2607828"/>
                <a:gridCol w="2607828"/>
                <a:gridCol w="1135012"/>
                <a:gridCol w="1135012"/>
                <a:gridCol w="695871"/>
                <a:gridCol w="459411"/>
              </a:tblGrid>
              <a:tr h="312615"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00" b="1" dirty="0">
                          <a:solidFill>
                            <a:srgbClr val="592413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Місяць</a:t>
                      </a:r>
                      <a:endParaRPr lang="uk-UA" sz="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00" b="1" dirty="0">
                          <a:solidFill>
                            <a:srgbClr val="592413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 </a:t>
                      </a:r>
                      <a:endParaRPr lang="uk-UA" sz="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00" b="1" dirty="0" err="1">
                          <a:solidFill>
                            <a:srgbClr val="592413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Змістроботи</a:t>
                      </a:r>
                      <a:endParaRPr lang="uk-UA" sz="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00" b="1" dirty="0">
                          <a:solidFill>
                            <a:srgbClr val="592413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 </a:t>
                      </a:r>
                      <a:endParaRPr lang="uk-UA" sz="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00" b="1" dirty="0">
                          <a:solidFill>
                            <a:srgbClr val="592413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 </a:t>
                      </a:r>
                      <a:endParaRPr lang="uk-UA" sz="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00" b="1">
                          <a:solidFill>
                            <a:srgbClr val="592413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Термінвиконання</a:t>
                      </a:r>
                      <a:endParaRPr lang="uk-UA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00" b="1">
                          <a:solidFill>
                            <a:srgbClr val="592413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Відповідальний</a:t>
                      </a:r>
                      <a:endParaRPr lang="uk-UA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00" b="1">
                          <a:solidFill>
                            <a:srgbClr val="592413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Форма контролю</a:t>
                      </a:r>
                      <a:endParaRPr lang="uk-UA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00" b="1" dirty="0">
                          <a:solidFill>
                            <a:srgbClr val="592413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Відмітка</a:t>
                      </a:r>
                      <a:endParaRPr lang="uk-UA" sz="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00" b="1" dirty="0">
                          <a:solidFill>
                            <a:srgbClr val="592413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про виконання</a:t>
                      </a:r>
                      <a:endParaRPr lang="uk-UA" sz="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83568" y="764704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Constantia" pitchFamily="18" charset="0"/>
              </a:rPr>
              <a:t>Використання коштів в рамках інвестиційного проекту «Забезпечення якісної, сучасної та доступної загальної середньої освіти  «Нова українська школа»</a:t>
            </a:r>
            <a:endParaRPr lang="uk-UA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054071"/>
              </p:ext>
            </p:extLst>
          </p:nvPr>
        </p:nvGraphicFramePr>
        <p:xfrm>
          <a:off x="1115616" y="2348880"/>
          <a:ext cx="6902788" cy="2407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7543"/>
                <a:gridCol w="1395245"/>
              </a:tblGrid>
              <a:tr h="432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70C0"/>
                          </a:solidFill>
                          <a:latin typeface="Constantia" pitchFamily="18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uk-UA" sz="1600" dirty="0">
                        <a:solidFill>
                          <a:srgbClr val="0070C0"/>
                        </a:solidFill>
                        <a:latin typeface="Constantia" pitchFamily="18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rgbClr val="0070C0"/>
                          </a:solidFill>
                          <a:latin typeface="Constantia" pitchFamily="18" charset="0"/>
                          <a:ea typeface="Calibri"/>
                          <a:cs typeface="Times New Roman"/>
                        </a:rPr>
                        <a:t>Сума</a:t>
                      </a:r>
                      <a:endParaRPr lang="uk-UA" sz="1600" dirty="0">
                        <a:solidFill>
                          <a:srgbClr val="0070C0"/>
                        </a:solidFill>
                        <a:latin typeface="Constantia" pitchFamily="18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948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uk-UA" sz="2000" dirty="0" smtClean="0">
                          <a:latin typeface="Constantia" pitchFamily="18" charset="0"/>
                          <a:ea typeface="Calibri"/>
                          <a:cs typeface="Times New Roman"/>
                        </a:rPr>
                        <a:t>Засоби навчання та обладнання для навчальних кабінетів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66,485 грн.</a:t>
                      </a:r>
                      <a:endParaRPr lang="uk-UA" sz="20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9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uk-UA" sz="2000" dirty="0" err="1" smtClean="0">
                          <a:latin typeface="Constantia" pitchFamily="18" charset="0"/>
                          <a:ea typeface="Calibri"/>
                          <a:cs typeface="Times New Roman"/>
                        </a:rPr>
                        <a:t>Комп</a:t>
                      </a:r>
                      <a:r>
                        <a:rPr lang="en-US" sz="2000" dirty="0" smtClean="0">
                          <a:latin typeface="Constantia" pitchFamily="18" charset="0"/>
                          <a:ea typeface="Calibri"/>
                          <a:cs typeface="Times New Roman"/>
                        </a:rPr>
                        <a:t>’</a:t>
                      </a:r>
                      <a:r>
                        <a:rPr lang="uk-UA" sz="2000" dirty="0" err="1" smtClean="0">
                          <a:latin typeface="Constantia" pitchFamily="18" charset="0"/>
                          <a:ea typeface="Calibri"/>
                          <a:cs typeface="Times New Roman"/>
                        </a:rPr>
                        <a:t>ютерне</a:t>
                      </a:r>
                      <a:r>
                        <a:rPr lang="uk-UA" sz="2000" dirty="0" smtClean="0">
                          <a:latin typeface="Constantia" pitchFamily="18" charset="0"/>
                          <a:ea typeface="Calibri"/>
                          <a:cs typeface="Times New Roman"/>
                        </a:rPr>
                        <a:t> та мультимедійне обладнання</a:t>
                      </a:r>
                    </a:p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endParaRPr lang="uk-UA" sz="2000" dirty="0">
                        <a:latin typeface="Constantia" pitchFamily="18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176,823 грн.</a:t>
                      </a:r>
                      <a:endParaRPr lang="uk-UA" sz="20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950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1656184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Все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що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можна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уявити</a:t>
            </a:r>
            <a:r>
              <a:rPr lang="ru-RU" dirty="0">
                <a:effectLst/>
              </a:rPr>
              <a:t> – </a:t>
            </a:r>
            <a:r>
              <a:rPr lang="ru-RU" dirty="0" smtClean="0">
                <a:effectLst/>
              </a:rPr>
              <a:t>реально</a:t>
            </a:r>
            <a:br>
              <a:rPr lang="ru-RU" dirty="0" smtClean="0">
                <a:effectLst/>
              </a:rPr>
            </a:br>
            <a:r>
              <a:rPr lang="ru-RU" sz="2400" i="1" dirty="0" err="1" smtClean="0">
                <a:solidFill>
                  <a:srgbClr val="C00000"/>
                </a:solidFill>
                <a:effectLst/>
              </a:rPr>
              <a:t>омріяний</a:t>
            </a:r>
            <a:r>
              <a:rPr lang="ru-RU" sz="2400" i="1" dirty="0" smtClean="0">
                <a:solidFill>
                  <a:srgbClr val="C00000"/>
                </a:solidFill>
                <a:effectLst/>
              </a:rPr>
              <a:t> </a:t>
            </a:r>
            <a:r>
              <a:rPr lang="ru-RU" sz="2400" i="1" dirty="0" err="1" smtClean="0">
                <a:solidFill>
                  <a:srgbClr val="C00000"/>
                </a:solidFill>
                <a:effectLst/>
              </a:rPr>
              <a:t>кабінет</a:t>
            </a:r>
            <a:r>
              <a:rPr lang="ru-RU" sz="2400" i="1" dirty="0" smtClean="0">
                <a:solidFill>
                  <a:srgbClr val="C00000"/>
                </a:solidFill>
                <a:effectLst/>
              </a:rPr>
              <a:t> трудового </a:t>
            </a:r>
            <a:r>
              <a:rPr lang="ru-RU" sz="2400" i="1" dirty="0" err="1" smtClean="0">
                <a:solidFill>
                  <a:srgbClr val="C00000"/>
                </a:solidFill>
                <a:effectLst/>
              </a:rPr>
              <a:t>навчання</a:t>
            </a:r>
            <a:r>
              <a:rPr lang="ru-RU" sz="2400" i="1" dirty="0" smtClean="0">
                <a:solidFill>
                  <a:srgbClr val="C00000"/>
                </a:solidFill>
                <a:effectLst/>
              </a:rPr>
              <a:t> </a:t>
            </a:r>
            <a:r>
              <a:rPr lang="ru-RU" sz="2200" i="1" dirty="0" smtClean="0">
                <a:solidFill>
                  <a:srgbClr val="C00000"/>
                </a:solidFill>
                <a:effectLst/>
              </a:rPr>
              <a:t>- </a:t>
            </a:r>
            <a:r>
              <a:rPr lang="ru-RU" i="1" dirty="0" smtClean="0">
                <a:solidFill>
                  <a:srgbClr val="C00000"/>
                </a:solidFill>
                <a:effectLst/>
              </a:rPr>
              <a:t>БУДЕ</a:t>
            </a:r>
            <a:endParaRPr lang="uk-UA" i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8" y="2960143"/>
            <a:ext cx="3338512" cy="250140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960694"/>
            <a:ext cx="3336925" cy="2500299"/>
          </a:xfrm>
        </p:spPr>
      </p:pic>
    </p:spTree>
    <p:extLst>
      <p:ext uri="{BB962C8B-B14F-4D97-AF65-F5344CB8AC3E}">
        <p14:creationId xmlns:p14="http://schemas.microsoft.com/office/powerpoint/2010/main" val="213357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476672"/>
            <a:ext cx="3672408" cy="838200"/>
          </a:xfrm>
        </p:spPr>
        <p:txBody>
          <a:bodyPr>
            <a:normAutofit fontScale="90000"/>
          </a:bodyPr>
          <a:lstStyle/>
          <a:p>
            <a:pPr algn="r"/>
            <a:r>
              <a:rPr lang="uk-UA" dirty="0" smtClean="0"/>
              <a:t>				</a:t>
            </a:r>
            <a:r>
              <a:rPr lang="uk-UA" dirty="0"/>
              <a:t/>
            </a:r>
            <a:br>
              <a:rPr lang="uk-UA" dirty="0"/>
            </a:br>
            <a:r>
              <a:rPr lang="uk-UA" sz="3300" dirty="0" smtClean="0"/>
              <a:t>інформація про </a:t>
            </a:r>
            <a:br>
              <a:rPr lang="uk-UA" sz="3300" dirty="0" smtClean="0"/>
            </a:br>
            <a:r>
              <a:rPr lang="uk-UA" sz="3300" dirty="0" smtClean="0"/>
              <a:t>використання коштів</a:t>
            </a:r>
            <a:br>
              <a:rPr lang="uk-UA" sz="3300" dirty="0" smtClean="0"/>
            </a:br>
            <a:r>
              <a:rPr lang="uk-UA" sz="2200" i="1" dirty="0" smtClean="0">
                <a:solidFill>
                  <a:srgbClr val="7030A0"/>
                </a:solidFill>
              </a:rPr>
              <a:t>асигнування </a:t>
            </a:r>
            <a:br>
              <a:rPr lang="uk-UA" sz="2200" i="1" dirty="0" smtClean="0">
                <a:solidFill>
                  <a:srgbClr val="7030A0"/>
                </a:solidFill>
              </a:rPr>
            </a:br>
            <a:r>
              <a:rPr lang="uk-UA" sz="2200" i="1" dirty="0" smtClean="0">
                <a:solidFill>
                  <a:srgbClr val="7030A0"/>
                </a:solidFill>
              </a:rPr>
              <a:t>загального фонду бюджету</a:t>
            </a:r>
            <a:r>
              <a:rPr lang="uk-UA" sz="1800" i="1" dirty="0" smtClean="0">
                <a:solidFill>
                  <a:srgbClr val="7030A0"/>
                </a:solidFill>
              </a:rPr>
              <a:t>  </a:t>
            </a:r>
            <a:endParaRPr lang="uk-UA" sz="1800" i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8" t="398" r="5752" b="9375"/>
          <a:stretch/>
        </p:blipFill>
        <p:spPr>
          <a:xfrm>
            <a:off x="395536" y="476672"/>
            <a:ext cx="3960440" cy="59766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r="4025" b="33541"/>
          <a:stretch/>
        </p:blipFill>
        <p:spPr>
          <a:xfrm>
            <a:off x="4441540" y="2223151"/>
            <a:ext cx="4186135" cy="423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6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640197"/>
            <a:ext cx="6798735" cy="1303867"/>
          </a:xfrm>
        </p:spPr>
        <p:txBody>
          <a:bodyPr>
            <a:noAutofit/>
          </a:bodyPr>
          <a:lstStyle/>
          <a:p>
            <a:pPr algn="r"/>
            <a:r>
              <a:rPr lang="uk-UA" sz="3000" dirty="0"/>
              <a:t>інформація про </a:t>
            </a:r>
            <a:r>
              <a:rPr lang="uk-UA" sz="3000" dirty="0" smtClean="0"/>
              <a:t/>
            </a:r>
            <a:br>
              <a:rPr lang="uk-UA" sz="3000" dirty="0" smtClean="0"/>
            </a:br>
            <a:r>
              <a:rPr lang="uk-UA" sz="3000" dirty="0" smtClean="0"/>
              <a:t>використання коштів</a:t>
            </a:r>
            <a:r>
              <a:rPr lang="uk-UA" sz="3000" dirty="0"/>
              <a:t/>
            </a:r>
            <a:br>
              <a:rPr lang="uk-UA" sz="3000" dirty="0"/>
            </a:br>
            <a:r>
              <a:rPr lang="uk-UA" sz="2000" i="1" dirty="0">
                <a:solidFill>
                  <a:srgbClr val="7030A0"/>
                </a:solidFill>
              </a:rPr>
              <a:t>асигнування </a:t>
            </a:r>
            <a:r>
              <a:rPr lang="uk-UA" sz="2000" i="1" dirty="0" smtClean="0">
                <a:solidFill>
                  <a:srgbClr val="7030A0"/>
                </a:solidFill>
              </a:rPr>
              <a:t/>
            </a:r>
            <a:br>
              <a:rPr lang="uk-UA" sz="2000" i="1" dirty="0" smtClean="0">
                <a:solidFill>
                  <a:srgbClr val="7030A0"/>
                </a:solidFill>
              </a:rPr>
            </a:br>
            <a:r>
              <a:rPr lang="uk-UA" sz="2000" i="1" dirty="0" smtClean="0">
                <a:solidFill>
                  <a:srgbClr val="7030A0"/>
                </a:solidFill>
              </a:rPr>
              <a:t>загального </a:t>
            </a:r>
            <a:r>
              <a:rPr lang="uk-UA" sz="2000" i="1" dirty="0">
                <a:solidFill>
                  <a:srgbClr val="7030A0"/>
                </a:solidFill>
              </a:rPr>
              <a:t>фонду бюджету</a:t>
            </a:r>
            <a:endParaRPr lang="uk-UA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0" r="2500" b="13250"/>
          <a:stretch/>
        </p:blipFill>
        <p:spPr>
          <a:xfrm>
            <a:off x="492837" y="620688"/>
            <a:ext cx="4104456" cy="56246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6" b="35662"/>
          <a:stretch/>
        </p:blipFill>
        <p:spPr>
          <a:xfrm>
            <a:off x="4624474" y="2207941"/>
            <a:ext cx="3865941" cy="403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8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rgbClr val="7030A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Завдання на 2025-2026 </a:t>
            </a:r>
            <a:r>
              <a:rPr lang="uk-UA" sz="2200" b="1" dirty="0" smtClean="0">
                <a:solidFill>
                  <a:srgbClr val="7030A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навчальний рік</a:t>
            </a:r>
            <a:endParaRPr lang="uk-UA" sz="2200" b="1" dirty="0">
              <a:solidFill>
                <a:srgbClr val="7030A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6864" y="2490135"/>
            <a:ext cx="7283567" cy="34449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►Продовження роботи над створенням школи, яка є осередком освіти, безпеки та спортивного дозвілля</a:t>
            </a:r>
          </a:p>
          <a:p>
            <a:pPr marL="0" indent="0">
              <a:buNone/>
            </a:pPr>
            <a:r>
              <a:rPr lang="uk-UA" dirty="0" smtClean="0"/>
              <a:t>►Збереження фізичного, ментального та морально-психологічного </a:t>
            </a:r>
            <a:r>
              <a:rPr lang="uk-UA" dirty="0" err="1" smtClean="0"/>
              <a:t>здоров</a:t>
            </a:r>
            <a:r>
              <a:rPr lang="en-US" dirty="0" smtClean="0"/>
              <a:t>’</a:t>
            </a:r>
            <a:r>
              <a:rPr lang="uk-UA" dirty="0" smtClean="0"/>
              <a:t>я учасників освітнього процесу</a:t>
            </a:r>
          </a:p>
          <a:p>
            <a:pPr marL="0" indent="0">
              <a:buNone/>
            </a:pPr>
            <a:r>
              <a:rPr lang="uk-UA" dirty="0" smtClean="0"/>
              <a:t>►Створення </a:t>
            </a:r>
            <a:r>
              <a:rPr lang="uk-UA" dirty="0" err="1" smtClean="0"/>
              <a:t>безбар</a:t>
            </a:r>
            <a:r>
              <a:rPr lang="en-US" dirty="0" smtClean="0"/>
              <a:t>’</a:t>
            </a:r>
            <a:r>
              <a:rPr lang="uk-UA" dirty="0" err="1" smtClean="0"/>
              <a:t>рного</a:t>
            </a:r>
            <a:r>
              <a:rPr lang="uk-UA" dirty="0" smtClean="0"/>
              <a:t> середовища в закладі, превентивна робота щодо проявів </a:t>
            </a:r>
            <a:r>
              <a:rPr lang="uk-UA" dirty="0" err="1" smtClean="0"/>
              <a:t>булінгу</a:t>
            </a:r>
            <a:r>
              <a:rPr lang="uk-UA" dirty="0"/>
              <a:t> </a:t>
            </a:r>
            <a:r>
              <a:rPr lang="uk-UA" dirty="0" smtClean="0"/>
              <a:t>(цькуванню)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0441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solidFill>
                  <a:srgbClr val="7030A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Завдання на 2025-2026 </a:t>
            </a:r>
            <a:r>
              <a:rPr lang="uk-UA" sz="2200" b="1" dirty="0">
                <a:solidFill>
                  <a:srgbClr val="7030A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навчальний рік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►Реалізація через сучасні педагогічні технології </a:t>
            </a:r>
            <a:r>
              <a:rPr lang="uk-UA" dirty="0" err="1" smtClean="0"/>
              <a:t>компетентнісного</a:t>
            </a:r>
            <a:r>
              <a:rPr lang="uk-UA" dirty="0" smtClean="0"/>
              <a:t> підходу в контексті НУШ</a:t>
            </a:r>
          </a:p>
          <a:p>
            <a:pPr marL="0" indent="0">
              <a:buNone/>
            </a:pPr>
            <a:r>
              <a:rPr lang="uk-UA" dirty="0" smtClean="0"/>
              <a:t>►Формування партнерських відносин між учасниками освітнього процесу та представниками громадськості</a:t>
            </a:r>
          </a:p>
          <a:p>
            <a:pPr marL="0" indent="0">
              <a:buNone/>
            </a:pPr>
            <a:r>
              <a:rPr lang="uk-UA" dirty="0" smtClean="0"/>
              <a:t>►Розширення можливості застосування інформаційно-комунікаційних технологій в освітньому процесі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3479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solidFill>
                  <a:srgbClr val="7030A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Завдання на 2025-2026 </a:t>
            </a:r>
            <a:r>
              <a:rPr lang="uk-UA" sz="2200" b="1" dirty="0">
                <a:solidFill>
                  <a:srgbClr val="7030A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навчальний рік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 smtClean="0"/>
              <a:t>►Покращення матеріально-технічної бази закладу із залученням благодійників через участь у різноманітних </a:t>
            </a:r>
            <a:r>
              <a:rPr lang="uk-UA" dirty="0" err="1" smtClean="0"/>
              <a:t>проєктах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►Дотримання прозорості та інформаційної відкритості роботи закладу освіти</a:t>
            </a:r>
          </a:p>
          <a:p>
            <a:pPr marL="0" indent="0">
              <a:buNone/>
            </a:pPr>
            <a:r>
              <a:rPr lang="uk-UA" dirty="0" smtClean="0"/>
              <a:t>►Реалізація професійної компетентності педагогічних працівників шляхом впровадження інновацій, освітніх </a:t>
            </a:r>
            <a:r>
              <a:rPr lang="uk-UA" dirty="0" err="1" smtClean="0"/>
              <a:t>проєктів</a:t>
            </a:r>
            <a:r>
              <a:rPr lang="uk-UA" dirty="0" smtClean="0"/>
              <a:t>, участь у професійних конкурсах та сертифікація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2817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solidFill>
                  <a:srgbClr val="7030A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Завдання на 2025-2026 </a:t>
            </a:r>
            <a:r>
              <a:rPr lang="uk-UA" sz="2200" b="1" dirty="0">
                <a:solidFill>
                  <a:srgbClr val="7030A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навчальний рік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►Проведення систематичного моніторингу та </a:t>
            </a:r>
            <a:r>
              <a:rPr lang="uk-UA" dirty="0" err="1" smtClean="0"/>
              <a:t>самооцінювання</a:t>
            </a:r>
            <a:r>
              <a:rPr lang="uk-UA" dirty="0" smtClean="0"/>
              <a:t> якості освіти та освітньої діяльності закладу</a:t>
            </a:r>
          </a:p>
          <a:p>
            <a:pPr marL="0" indent="0">
              <a:buNone/>
            </a:pPr>
            <a:r>
              <a:rPr lang="uk-UA" dirty="0" smtClean="0"/>
              <a:t>►Створення позитивного іміджу та </a:t>
            </a:r>
            <a:r>
              <a:rPr lang="uk-UA" dirty="0" err="1" smtClean="0"/>
              <a:t>конкурентності</a:t>
            </a:r>
            <a:r>
              <a:rPr lang="uk-UA" dirty="0" smtClean="0"/>
              <a:t> школи на ринку освітніх послуг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7226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539552" y="-140732"/>
            <a:ext cx="860444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ТЕРИТОРІЯ ОБСЛУГОВУВАННЯ,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ЗАКРІПЛЕН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ЗА </a:t>
            </a:r>
            <a:r>
              <a:rPr lang="uk-UA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СЕРЕДНЬОЮ ЗАГАЛЬНООСВІТНЬОЮ ШКОЛОЮ №42 </a:t>
            </a:r>
            <a:r>
              <a:rPr lang="uk-UA" sz="14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м.ЛЬВОВА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622092" y="634659"/>
            <a:ext cx="80648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Рішення виконавчого комітету Львівської міської ради від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25 </a:t>
            </a:r>
            <a:r>
              <a:rPr lang="uk-UA" sz="1600" b="1" dirty="0" smtClean="0">
                <a:solidFill>
                  <a:srgbClr val="C0000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березня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2025 р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№262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«Про закріплення території обслуговування за закладами середньої освіти Львівської міської</a:t>
            </a:r>
            <a:r>
              <a:rPr kumimoji="0" lang="uk-UA" sz="16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територіальної громади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».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17408968">
            <a:off x="4584969" y="2439385"/>
            <a:ext cx="425910" cy="2685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елка вправо 8"/>
          <p:cNvSpPr/>
          <p:nvPr/>
        </p:nvSpPr>
        <p:spPr>
          <a:xfrm rot="18791664">
            <a:off x="5605693" y="2712143"/>
            <a:ext cx="534401" cy="301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елка вправо 9"/>
          <p:cNvSpPr/>
          <p:nvPr/>
        </p:nvSpPr>
        <p:spPr>
          <a:xfrm rot="21299684">
            <a:off x="6113913" y="3756224"/>
            <a:ext cx="916733" cy="213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елка вправо 10"/>
          <p:cNvSpPr/>
          <p:nvPr/>
        </p:nvSpPr>
        <p:spPr>
          <a:xfrm rot="1320599">
            <a:off x="5872934" y="4245762"/>
            <a:ext cx="1023910" cy="2858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елка вправо 11"/>
          <p:cNvSpPr/>
          <p:nvPr/>
        </p:nvSpPr>
        <p:spPr>
          <a:xfrm rot="2975574">
            <a:off x="5716236" y="4632686"/>
            <a:ext cx="692635" cy="279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Стрелка вправо 12"/>
          <p:cNvSpPr/>
          <p:nvPr/>
        </p:nvSpPr>
        <p:spPr>
          <a:xfrm rot="9278135">
            <a:off x="2485321" y="4467930"/>
            <a:ext cx="684803" cy="352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Стрелка вправо 13"/>
          <p:cNvSpPr/>
          <p:nvPr/>
        </p:nvSpPr>
        <p:spPr>
          <a:xfrm rot="14697762">
            <a:off x="3640227" y="2463100"/>
            <a:ext cx="434175" cy="285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Стрелка вправо 14"/>
          <p:cNvSpPr/>
          <p:nvPr/>
        </p:nvSpPr>
        <p:spPr>
          <a:xfrm rot="10505937">
            <a:off x="1864394" y="4022921"/>
            <a:ext cx="1163052" cy="28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Стрелка вправо 15"/>
          <p:cNvSpPr/>
          <p:nvPr/>
        </p:nvSpPr>
        <p:spPr>
          <a:xfrm rot="12817593">
            <a:off x="2344310" y="2652060"/>
            <a:ext cx="924255" cy="2957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Стрелка вправо 16"/>
          <p:cNvSpPr/>
          <p:nvPr/>
        </p:nvSpPr>
        <p:spPr>
          <a:xfrm rot="7246456">
            <a:off x="2716789" y="4943419"/>
            <a:ext cx="800105" cy="268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3679797" y="5163811"/>
            <a:ext cx="720080" cy="2838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Овал 19"/>
          <p:cNvSpPr/>
          <p:nvPr/>
        </p:nvSpPr>
        <p:spPr>
          <a:xfrm rot="1097772">
            <a:off x="5717820" y="1874492"/>
            <a:ext cx="1368152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Constantia" pitchFamily="18" charset="0"/>
              </a:rPr>
              <a:t>вулиця Медової Печери</a:t>
            </a:r>
            <a:endParaRPr lang="uk-UA" sz="14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 rot="848472">
            <a:off x="6956955" y="3583800"/>
            <a:ext cx="1872208" cy="914400"/>
          </a:xfrm>
          <a:prstGeom prst="ellipse">
            <a:avLst/>
          </a:prstGeom>
          <a:solidFill>
            <a:srgbClr val="92D05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latin typeface="Constantia" pitchFamily="18" charset="0"/>
              </a:rPr>
              <a:t>вулиця</a:t>
            </a:r>
          </a:p>
          <a:p>
            <a:pPr algn="ctr"/>
            <a:r>
              <a:rPr lang="uk-UA" sz="1400" b="1" dirty="0" smtClean="0">
                <a:latin typeface="Constantia" pitchFamily="18" charset="0"/>
              </a:rPr>
              <a:t>Китайська</a:t>
            </a:r>
          </a:p>
        </p:txBody>
      </p:sp>
      <p:sp>
        <p:nvSpPr>
          <p:cNvPr id="22" name="Овал 21"/>
          <p:cNvSpPr/>
          <p:nvPr/>
        </p:nvSpPr>
        <p:spPr>
          <a:xfrm>
            <a:off x="2888966" y="5692781"/>
            <a:ext cx="2212141" cy="914400"/>
          </a:xfrm>
          <a:prstGeom prst="ellipse">
            <a:avLst/>
          </a:prstGeom>
          <a:solidFill>
            <a:srgbClr val="92D05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Constantia" pitchFamily="18" charset="0"/>
              </a:rPr>
              <a:t>вулиця </a:t>
            </a:r>
            <a:r>
              <a:rPr lang="uk-UA" sz="1400" b="1" dirty="0" err="1" smtClean="0">
                <a:solidFill>
                  <a:schemeClr val="tx1"/>
                </a:solidFill>
                <a:latin typeface="Constantia" pitchFamily="18" charset="0"/>
              </a:rPr>
              <a:t>Є.Ярошинської</a:t>
            </a:r>
            <a:endParaRPr lang="uk-UA" sz="14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 rot="1127335">
            <a:off x="5976291" y="5117583"/>
            <a:ext cx="1798268" cy="924946"/>
          </a:xfrm>
          <a:prstGeom prst="ellipse">
            <a:avLst/>
          </a:prstGeom>
          <a:solidFill>
            <a:srgbClr val="92D05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Constantia" pitchFamily="18" charset="0"/>
              </a:rPr>
              <a:t>вулиця Латвійська</a:t>
            </a:r>
            <a:endParaRPr lang="uk-UA" sz="14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 rot="785066">
            <a:off x="6887684" y="4420952"/>
            <a:ext cx="1678613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002060"/>
                </a:solidFill>
                <a:latin typeface="Constantia" pitchFamily="18" charset="0"/>
              </a:rPr>
              <a:t>вулиця </a:t>
            </a:r>
            <a:r>
              <a:rPr lang="uk-UA" sz="1400" b="1" dirty="0" err="1" smtClean="0">
                <a:solidFill>
                  <a:srgbClr val="002060"/>
                </a:solidFill>
                <a:latin typeface="Constantia" pitchFamily="18" charset="0"/>
              </a:rPr>
              <a:t>Майорівка</a:t>
            </a:r>
            <a:endParaRPr lang="uk-UA" sz="1400" b="1" dirty="0">
              <a:solidFill>
                <a:srgbClr val="002060"/>
              </a:solidFill>
              <a:latin typeface="Constantia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 rot="20295112">
            <a:off x="1389065" y="5481948"/>
            <a:ext cx="1574909" cy="914400"/>
          </a:xfrm>
          <a:prstGeom prst="ellipse">
            <a:avLst/>
          </a:prstGeom>
          <a:solidFill>
            <a:srgbClr val="92D05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вулиця Садівнича</a:t>
            </a:r>
            <a:endParaRPr lang="uk-UA" sz="1400" b="1" dirty="0">
              <a:solidFill>
                <a:schemeClr val="tx1"/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 rot="20010227">
            <a:off x="2708094" y="1503171"/>
            <a:ext cx="1466734" cy="914400"/>
          </a:xfrm>
          <a:prstGeom prst="ellipse">
            <a:avLst/>
          </a:prstGeom>
          <a:solidFill>
            <a:srgbClr val="92D05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tx1"/>
                </a:solidFill>
                <a:latin typeface="Constantia" pitchFamily="18" charset="0"/>
              </a:rPr>
              <a:t>в</a:t>
            </a:r>
            <a:r>
              <a:rPr lang="uk-UA" sz="1400" b="1" dirty="0" smtClean="0">
                <a:solidFill>
                  <a:schemeClr val="tx1"/>
                </a:solidFill>
                <a:latin typeface="Constantia" pitchFamily="18" charset="0"/>
              </a:rPr>
              <a:t>улиця Кленова</a:t>
            </a:r>
            <a:endParaRPr lang="uk-UA" sz="14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 rot="20001097">
            <a:off x="1242349" y="1681431"/>
            <a:ext cx="1706488" cy="914400"/>
          </a:xfrm>
          <a:prstGeom prst="ellipse">
            <a:avLst/>
          </a:prstGeom>
          <a:solidFill>
            <a:srgbClr val="92D05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tx1"/>
                </a:solidFill>
                <a:latin typeface="Constantia" pitchFamily="18" charset="0"/>
              </a:rPr>
              <a:t>в</a:t>
            </a:r>
            <a:r>
              <a:rPr lang="uk-UA" sz="1400" b="1" dirty="0" smtClean="0">
                <a:solidFill>
                  <a:schemeClr val="tx1"/>
                </a:solidFill>
                <a:latin typeface="Constantia" pitchFamily="18" charset="0"/>
              </a:rPr>
              <a:t>улиця Каштанова</a:t>
            </a:r>
            <a:endParaRPr lang="uk-UA" sz="14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 rot="21303743">
            <a:off x="380912" y="3816490"/>
            <a:ext cx="1467000" cy="914400"/>
          </a:xfrm>
          <a:prstGeom prst="ellipse">
            <a:avLst/>
          </a:prstGeom>
          <a:solidFill>
            <a:srgbClr val="92D05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Constantia" pitchFamily="18" charset="0"/>
              </a:rPr>
              <a:t>вулиця </a:t>
            </a:r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Пасічна 44-84а </a:t>
            </a:r>
            <a:r>
              <a:rPr lang="uk-UA" sz="1400" b="1" dirty="0" smtClean="0">
                <a:solidFill>
                  <a:schemeClr val="tx1"/>
                </a:solidFill>
                <a:latin typeface="Constantia" pitchFamily="18" charset="0"/>
              </a:rPr>
              <a:t>(парні)</a:t>
            </a:r>
            <a:endParaRPr lang="uk-UA" sz="14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 rot="20250115">
            <a:off x="737583" y="4726844"/>
            <a:ext cx="1562472" cy="914400"/>
          </a:xfrm>
          <a:prstGeom prst="ellipse">
            <a:avLst/>
          </a:prstGeom>
          <a:solidFill>
            <a:srgbClr val="92D05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Constantia" pitchFamily="18" charset="0"/>
              </a:rPr>
              <a:t>вулиця Пасічна 47-73 (непарні)</a:t>
            </a:r>
            <a:endParaRPr lang="uk-UA" sz="14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 rot="588064">
            <a:off x="4141101" y="1484513"/>
            <a:ext cx="1504869" cy="830414"/>
          </a:xfrm>
          <a:prstGeom prst="ellipse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tx1"/>
                </a:solidFill>
                <a:latin typeface="Constantia" pitchFamily="18" charset="0"/>
              </a:rPr>
              <a:t>в</a:t>
            </a:r>
            <a:r>
              <a:rPr lang="uk-UA" sz="1400" b="1" dirty="0" smtClean="0">
                <a:solidFill>
                  <a:schemeClr val="tx1"/>
                </a:solidFill>
                <a:latin typeface="Constantia" pitchFamily="18" charset="0"/>
              </a:rPr>
              <a:t>улиця </a:t>
            </a:r>
            <a:r>
              <a:rPr lang="uk-UA" sz="1400" b="1" dirty="0" err="1" smtClean="0">
                <a:solidFill>
                  <a:schemeClr val="tx1"/>
                </a:solidFill>
                <a:latin typeface="Constantia" pitchFamily="18" charset="0"/>
              </a:rPr>
              <a:t>О.Кузьми</a:t>
            </a:r>
            <a:endParaRPr lang="uk-UA" sz="14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31" name="Стрелка вправо 30"/>
          <p:cNvSpPr/>
          <p:nvPr/>
        </p:nvSpPr>
        <p:spPr>
          <a:xfrm rot="11188261">
            <a:off x="1991396" y="3147687"/>
            <a:ext cx="898446" cy="3199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Стрелка вправо 31"/>
          <p:cNvSpPr/>
          <p:nvPr/>
        </p:nvSpPr>
        <p:spPr>
          <a:xfrm rot="20507845">
            <a:off x="6019914" y="3296228"/>
            <a:ext cx="873524" cy="2917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Овал 32"/>
          <p:cNvSpPr/>
          <p:nvPr/>
        </p:nvSpPr>
        <p:spPr>
          <a:xfrm rot="287487">
            <a:off x="6841012" y="2647261"/>
            <a:ext cx="1800896" cy="914400"/>
          </a:xfrm>
          <a:prstGeom prst="ellipse">
            <a:avLst/>
          </a:prstGeom>
          <a:solidFill>
            <a:srgbClr val="92D05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latin typeface="Constantia" pitchFamily="18" charset="0"/>
              </a:rPr>
              <a:t>вулиця</a:t>
            </a:r>
          </a:p>
          <a:p>
            <a:pPr algn="ctr"/>
            <a:r>
              <a:rPr lang="uk-UA" sz="1400" b="1" dirty="0" err="1" smtClean="0">
                <a:latin typeface="Constantia" pitchFamily="18" charset="0"/>
              </a:rPr>
              <a:t>Симиренків</a:t>
            </a:r>
            <a:endParaRPr lang="uk-UA" sz="1400" b="1" dirty="0" smtClean="0">
              <a:latin typeface="Constantia" pitchFamily="18" charset="0"/>
            </a:endParaRPr>
          </a:p>
        </p:txBody>
      </p:sp>
      <p:sp>
        <p:nvSpPr>
          <p:cNvPr id="34" name="Овал 33"/>
          <p:cNvSpPr/>
          <p:nvPr/>
        </p:nvSpPr>
        <p:spPr>
          <a:xfrm rot="20761743">
            <a:off x="368083" y="2762271"/>
            <a:ext cx="1706488" cy="914400"/>
          </a:xfrm>
          <a:prstGeom prst="ellipse">
            <a:avLst/>
          </a:prstGeom>
          <a:solidFill>
            <a:srgbClr val="92D05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tx1"/>
                </a:solidFill>
                <a:latin typeface="Constantia" pitchFamily="18" charset="0"/>
              </a:rPr>
              <a:t>в</a:t>
            </a:r>
            <a:r>
              <a:rPr lang="uk-UA" sz="1400" b="1" dirty="0" smtClean="0">
                <a:solidFill>
                  <a:schemeClr val="tx1"/>
                </a:solidFill>
                <a:latin typeface="Constantia" pitchFamily="18" charset="0"/>
              </a:rPr>
              <a:t>улиця Соколина</a:t>
            </a:r>
            <a:endParaRPr lang="uk-UA" sz="14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35" name="Стрелка вправо 34"/>
          <p:cNvSpPr/>
          <p:nvPr/>
        </p:nvSpPr>
        <p:spPr>
          <a:xfrm rot="3792257">
            <a:off x="4838242" y="5110042"/>
            <a:ext cx="720080" cy="2838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Овал 35"/>
          <p:cNvSpPr/>
          <p:nvPr/>
        </p:nvSpPr>
        <p:spPr>
          <a:xfrm rot="1127335">
            <a:off x="5013785" y="5616221"/>
            <a:ext cx="1798268" cy="924946"/>
          </a:xfrm>
          <a:prstGeom prst="ellipse">
            <a:avLst/>
          </a:prstGeom>
          <a:solidFill>
            <a:srgbClr val="92D05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Constantia" pitchFamily="18" charset="0"/>
              </a:rPr>
              <a:t>вулиця </a:t>
            </a:r>
            <a:r>
              <a:rPr lang="uk-UA" sz="1400" b="1" dirty="0" err="1" smtClean="0">
                <a:solidFill>
                  <a:schemeClr val="tx1"/>
                </a:solidFill>
                <a:latin typeface="Constantia" pitchFamily="18" charset="0"/>
              </a:rPr>
              <a:t>І.Стешенка</a:t>
            </a:r>
            <a:endParaRPr lang="uk-UA" sz="14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746125" y="2747474"/>
            <a:ext cx="3329949" cy="24649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760" y="3002115"/>
            <a:ext cx="1904304" cy="18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0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051720" y="2332978"/>
            <a:ext cx="4680520" cy="2464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Внутрішня система забезпечення якості освіти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10" name="Волна 9"/>
          <p:cNvSpPr/>
          <p:nvPr/>
        </p:nvSpPr>
        <p:spPr>
          <a:xfrm>
            <a:off x="5264206" y="993207"/>
            <a:ext cx="3306743" cy="1432917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003399"/>
                </a:solidFill>
              </a:rPr>
              <a:t>Педагогічна діяльність педагогічних працівників</a:t>
            </a:r>
            <a:endParaRPr lang="uk-UA" sz="2000" dirty="0">
              <a:solidFill>
                <a:srgbClr val="003399"/>
              </a:solidFill>
            </a:endParaRPr>
          </a:p>
        </p:txBody>
      </p:sp>
      <p:sp>
        <p:nvSpPr>
          <p:cNvPr id="11" name="Волна 10"/>
          <p:cNvSpPr/>
          <p:nvPr/>
        </p:nvSpPr>
        <p:spPr>
          <a:xfrm>
            <a:off x="5385611" y="4570658"/>
            <a:ext cx="3141204" cy="1304001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003399"/>
                </a:solidFill>
              </a:rPr>
              <a:t>Управлінські процеси</a:t>
            </a:r>
            <a:endParaRPr lang="uk-UA" sz="2000" dirty="0">
              <a:solidFill>
                <a:srgbClr val="003399"/>
              </a:solidFill>
            </a:endParaRPr>
          </a:p>
        </p:txBody>
      </p:sp>
      <p:sp>
        <p:nvSpPr>
          <p:cNvPr id="12" name="Волна 11"/>
          <p:cNvSpPr/>
          <p:nvPr/>
        </p:nvSpPr>
        <p:spPr>
          <a:xfrm>
            <a:off x="523655" y="876300"/>
            <a:ext cx="2880320" cy="145667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rgbClr val="003399"/>
                </a:solidFill>
              </a:rPr>
              <a:t>Освітнє середовище</a:t>
            </a:r>
          </a:p>
        </p:txBody>
      </p:sp>
      <p:sp>
        <p:nvSpPr>
          <p:cNvPr id="13" name="Волна 12"/>
          <p:cNvSpPr/>
          <p:nvPr/>
        </p:nvSpPr>
        <p:spPr>
          <a:xfrm>
            <a:off x="523655" y="4432396"/>
            <a:ext cx="2880320" cy="1418456"/>
          </a:xfrm>
          <a:prstGeom prst="wave">
            <a:avLst>
              <a:gd name="adj1" fmla="val 12500"/>
              <a:gd name="adj2" fmla="val -9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rgbClr val="003399"/>
                </a:solidFill>
              </a:rPr>
              <a:t>Система оцінювання здобувачів освіти</a:t>
            </a:r>
          </a:p>
        </p:txBody>
      </p:sp>
    </p:spTree>
    <p:extLst>
      <p:ext uri="{BB962C8B-B14F-4D97-AF65-F5344CB8AC3E}">
        <p14:creationId xmlns:p14="http://schemas.microsoft.com/office/powerpoint/2010/main" val="219937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017" y="126242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rgbClr val="7030A0"/>
                </a:solidFill>
              </a:rPr>
              <a:t>Укриття: безпека  і  навчання </a:t>
            </a:r>
            <a:endParaRPr lang="uk-UA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9" y="1945756"/>
            <a:ext cx="3138003" cy="235350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614" y="967490"/>
            <a:ext cx="3051448" cy="228858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2" y="4437112"/>
            <a:ext cx="2968002" cy="22260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36" y="967490"/>
            <a:ext cx="2445609" cy="19595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750" y="4585437"/>
            <a:ext cx="2841656" cy="21672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713" y="3573016"/>
            <a:ext cx="2469329" cy="26642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64" b="19222"/>
          <a:stretch/>
        </p:blipFill>
        <p:spPr>
          <a:xfrm>
            <a:off x="7255958" y="2295262"/>
            <a:ext cx="1872208" cy="272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1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600" b="1" dirty="0">
                <a:latin typeface="Constantia" pitchFamily="18" charset="0"/>
              </a:rPr>
              <a:t>На виконання Плану заходів з реалізації Національної стратегії у сфері прав людини  в частині доступності до будівлі та приміщень для осіб з інвалідністю з порушеннями опорно-рухового апарату встановлено пандус.</a:t>
            </a:r>
            <a:endParaRPr lang="uk-UA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67544" y="473415"/>
            <a:ext cx="5328592" cy="441922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Доступність у пріоритеті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118" y="2788281"/>
            <a:ext cx="2633119" cy="343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qwert\Downloads\Image-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2228598"/>
            <a:ext cx="3384376" cy="311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95" y="2139937"/>
            <a:ext cx="1947401" cy="14827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9839" y="3622251"/>
            <a:ext cx="2555776" cy="265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9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тенд-стрічка для оформлення шкільної їдальні - stendmarket.co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22"/>
          <a:stretch/>
        </p:blipFill>
        <p:spPr bwMode="auto">
          <a:xfrm>
            <a:off x="482165" y="424896"/>
            <a:ext cx="3912369" cy="70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57200" y="1196752"/>
            <a:ext cx="3008313" cy="4213448"/>
          </a:xfrm>
        </p:spPr>
        <p:txBody>
          <a:bodyPr>
            <a:normAutofit/>
          </a:bodyPr>
          <a:lstStyle/>
          <a:p>
            <a:pPr algn="ctr"/>
            <a:r>
              <a:rPr lang="uk-UA" sz="1600" dirty="0"/>
              <a:t>Якісне і здорове харчування дітей – одна </a:t>
            </a:r>
            <a:r>
              <a:rPr lang="uk-UA" sz="1600" dirty="0" smtClean="0"/>
              <a:t>з </a:t>
            </a:r>
            <a:r>
              <a:rPr lang="uk-UA" sz="1600" dirty="0"/>
              <a:t>умов здоров’я, розвитку та успішного </a:t>
            </a:r>
            <a:r>
              <a:rPr lang="uk-UA" sz="1600" dirty="0" smtClean="0"/>
              <a:t>навчання.</a:t>
            </a:r>
            <a:endParaRPr lang="uk-UA" sz="1600" dirty="0"/>
          </a:p>
        </p:txBody>
      </p:sp>
      <p:sp>
        <p:nvSpPr>
          <p:cNvPr id="5" name="AutoShape 4" descr="МЕДИЧНИЙ КАБІНЕТ - Комунальний заклад &quot;Жмеринський ліцей №3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54" name="Picture 6" descr="МЕДИЧНИЙ КАБІНЕТ - Комунальний заклад &quot;Жмеринський ліцей №3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71502"/>
            <a:ext cx="2304231" cy="143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335" y="3933057"/>
            <a:ext cx="2509006" cy="2376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1256" y="1646232"/>
            <a:ext cx="3117076" cy="2629362"/>
          </a:xfrm>
          <a:prstGeom prst="rect">
            <a:avLst/>
          </a:prstGeom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43" y="2031239"/>
            <a:ext cx="240506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445" y="3662791"/>
            <a:ext cx="2618726" cy="243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332656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Constantia" pitchFamily="18" charset="0"/>
              </a:rPr>
              <a:t>Фактична кількість здобувачів освіти </a:t>
            </a:r>
          </a:p>
          <a:p>
            <a:pPr algn="ctr"/>
            <a:r>
              <a:rPr lang="uk-UA" b="1" dirty="0" smtClean="0">
                <a:latin typeface="Constantia" pitchFamily="18" charset="0"/>
              </a:rPr>
              <a:t>станом на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05.09.2024 року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187624" y="978987"/>
          <a:ext cx="6624736" cy="3992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12368"/>
                <a:gridCol w="3312368"/>
              </a:tblGrid>
              <a:tr h="666285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Constantia" pitchFamily="18" charset="0"/>
                        </a:rPr>
                        <a:t>Клас</a:t>
                      </a:r>
                      <a:endParaRPr lang="uk-UA" sz="2000" dirty="0">
                        <a:latin typeface="Constant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Constantia" pitchFamily="18" charset="0"/>
                        </a:rPr>
                        <a:t>Кількість учнів</a:t>
                      </a:r>
                    </a:p>
                    <a:p>
                      <a:pPr algn="ctr"/>
                      <a:endParaRPr lang="uk-UA" sz="2000" dirty="0">
                        <a:latin typeface="Constant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720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720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720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720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720"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720"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720"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720"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720"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720"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720"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59241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uk-UA" b="1" dirty="0">
                        <a:solidFill>
                          <a:srgbClr val="59241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720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Всього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992</a:t>
                      </a:r>
                      <a:endParaRPr lang="uk-UA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013804"/>
              </p:ext>
            </p:extLst>
          </p:nvPr>
        </p:nvGraphicFramePr>
        <p:xfrm>
          <a:off x="1619672" y="5013176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Рух учнів</a:t>
                      </a:r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На 10.06.25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На 01.07.25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На 21.08.25</a:t>
                      </a:r>
                      <a:endParaRPr lang="uk-U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прибуло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18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22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35</a:t>
                      </a:r>
                      <a:endParaRPr lang="uk-U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вибуло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6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15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18</a:t>
                      </a:r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77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5608</TotalTime>
  <Words>1049</Words>
  <Application>Microsoft Office PowerPoint</Application>
  <PresentationFormat>Экран (4:3)</PresentationFormat>
  <Paragraphs>395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3" baseType="lpstr">
      <vt:lpstr>Batang</vt:lpstr>
      <vt:lpstr>Arial</vt:lpstr>
      <vt:lpstr>Arial Black</vt:lpstr>
      <vt:lpstr>Calibri</vt:lpstr>
      <vt:lpstr>Century Gothic</vt:lpstr>
      <vt:lpstr>Constantia</vt:lpstr>
      <vt:lpstr>Garamond</vt:lpstr>
      <vt:lpstr>Monotype Corsiva</vt:lpstr>
      <vt:lpstr>Tahoma</vt:lpstr>
      <vt:lpstr>Times New Roman</vt:lpstr>
      <vt:lpstr>Trebuchet MS</vt:lpstr>
      <vt:lpstr>Wingdings</vt:lpstr>
      <vt:lpstr>Wingdings 2</vt:lpstr>
      <vt:lpstr>Натуральные материалы</vt:lpstr>
      <vt:lpstr>Презентация PowerPoint</vt:lpstr>
      <vt:lpstr>Презентация PowerPoint</vt:lpstr>
      <vt:lpstr>Про нас</vt:lpstr>
      <vt:lpstr>Презентация PowerPoint</vt:lpstr>
      <vt:lpstr>Презентация PowerPoint</vt:lpstr>
      <vt:lpstr>Укриття: безпека  і  навчання </vt:lpstr>
      <vt:lpstr>На виконання Плану заходів з реалізації Національної стратегії у сфері прав людини  в частині доступності до будівлі та приміщень для осіб з інвалідністю з порушеннями опорно-рухового апарату встановлено пандус.</vt:lpstr>
      <vt:lpstr>Презентация PowerPoint</vt:lpstr>
      <vt:lpstr>Презентация PowerPoint</vt:lpstr>
      <vt:lpstr>   Соціальні   групи Для виконання Закону «Про освіту» та Конвенції про права дитини у СЗШ №42 на початку навчального року було оформлено соціальні паспорти кожного класу та на підставі їх – соціальний паспорт СШ №42, який дав змогу відобразити специфіку учнівського складу школи та системно бачити акценти та напрямки в роботі соціально-психологічної служби з  «категорійними дітьми»: </vt:lpstr>
      <vt:lpstr>Про  безпечні  умови </vt:lpstr>
      <vt:lpstr>Презентация PowerPoint</vt:lpstr>
      <vt:lpstr>Освітній простір        ЦІКАВЕ НАВЧАННЯ</vt:lpstr>
      <vt:lpstr>Освітній простір    І КОМФОРТНИЙ ВІДПОЧИНОК</vt:lpstr>
      <vt:lpstr>Освітній  простір</vt:lpstr>
      <vt:lpstr>Центр національно-патріотичного виховання</vt:lpstr>
      <vt:lpstr>Презентация PowerPoint</vt:lpstr>
      <vt:lpstr>Осередок інклюзії</vt:lpstr>
      <vt:lpstr>    любов і повага  </vt:lpstr>
      <vt:lpstr>  ПЕРЕЛІК   ГУРТКІВ,  ЯКІ ДІЮТЬ У ШКОЛІ  </vt:lpstr>
      <vt:lpstr>Презентация PowerPoint</vt:lpstr>
      <vt:lpstr>Презентация PowerPoint</vt:lpstr>
      <vt:lpstr>Незабутні емоції</vt:lpstr>
      <vt:lpstr>Презентация PowerPoint</vt:lpstr>
      <vt:lpstr>Ідемо  до  успіху  разом </vt:lpstr>
      <vt:lpstr>Ідемо  до  успіху  разом</vt:lpstr>
      <vt:lpstr>Ідемо  до  успіху  разом </vt:lpstr>
      <vt:lpstr> Учні 9-10 класів взяли участь в українсько-тайванському благодійному проєкті «Lave no One Behina Partneship», в результаті якого школа отримала комп’ютерне обладнання для кабінету інформатики: 14 ноутбуків, екран підвісний та проектор </vt:lpstr>
      <vt:lpstr>Батьки – учасники  і  партнери</vt:lpstr>
      <vt:lpstr>Презентация PowerPoint</vt:lpstr>
      <vt:lpstr>Фінансово-господарська діяльність</vt:lpstr>
      <vt:lpstr>Презентация PowerPoint</vt:lpstr>
      <vt:lpstr>Все, що можна уявити – реально омріяний кабінет трудового навчання - БУДЕ</vt:lpstr>
      <vt:lpstr>     інформація про  використання коштів асигнування  загального фонду бюджету  </vt:lpstr>
      <vt:lpstr>інформація про  використання коштів асигнування  загального фонду бюджету</vt:lpstr>
      <vt:lpstr>Завдання на 2025-2026 навчальний рік</vt:lpstr>
      <vt:lpstr>Завдання на 2025-2026 навчальний рік</vt:lpstr>
      <vt:lpstr>Завдання на 2025-2026 навчальний рік</vt:lpstr>
      <vt:lpstr>Завдання на 2025-2026 навчальний рік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Руслан</dc:creator>
  <cp:lastModifiedBy>Oxana</cp:lastModifiedBy>
  <cp:revision>271</cp:revision>
  <cp:lastPrinted>2025-08-20T12:02:10Z</cp:lastPrinted>
  <dcterms:created xsi:type="dcterms:W3CDTF">2018-06-17T21:41:04Z</dcterms:created>
  <dcterms:modified xsi:type="dcterms:W3CDTF">2025-08-25T12:58:37Z</dcterms:modified>
</cp:coreProperties>
</file>